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21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688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368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081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97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782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582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454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458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13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6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9E9C7-9B92-414F-96B6-CD1E5169C825}" type="datetimeFigureOut">
              <a:rPr lang="uk-UA" smtClean="0"/>
              <a:t>19.04.2021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AB62-2B72-4030-A1F0-51B8793EB93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015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9"/>
            <a:ext cx="7846640" cy="2619722"/>
          </a:xfrm>
        </p:spPr>
        <p:txBody>
          <a:bodyPr>
            <a:normAutofit fontScale="90000"/>
          </a:bodyPr>
          <a:lstStyle/>
          <a:p>
            <a:r>
              <a:rPr lang="uk-UA" dirty="0"/>
              <a:t>НАПРЯМИ ФОРМУВАННЯ ЕКОЛОГІЧНОЇ КОМПЕТЕНТНОСТІ ШКОЛЯРІВ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>
                <a:solidFill>
                  <a:schemeClr val="tx1"/>
                </a:solidFill>
              </a:rPr>
              <a:t>Пустовіт Наталія </a:t>
            </a:r>
            <a:r>
              <a:rPr lang="uk-UA" dirty="0" smtClean="0">
                <a:solidFill>
                  <a:schemeClr val="tx1"/>
                </a:solidFill>
              </a:rPr>
              <a:t>Афанасіївна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завідувач кафедри методології освіти для сталого розвитку ДЕА</a:t>
            </a:r>
            <a:endParaRPr lang="uk-UA" dirty="0">
              <a:solidFill>
                <a:schemeClr val="tx1"/>
              </a:solidFill>
            </a:endParaRPr>
          </a:p>
          <a:p>
            <a:pPr algn="r"/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Чи сортуєте Ви сміття вдома?</a:t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000" dirty="0"/>
              <a:t>46,3% – так, завжди</a:t>
            </a:r>
          </a:p>
          <a:p>
            <a:r>
              <a:rPr lang="uk-UA" sz="2000" dirty="0"/>
              <a:t>42,3% - ні, але планую</a:t>
            </a:r>
          </a:p>
          <a:p>
            <a:r>
              <a:rPr lang="uk-UA" sz="2000" dirty="0"/>
              <a:t>11,4 % – ні, і не збираюся</a:t>
            </a:r>
          </a:p>
          <a:p>
            <a:endParaRPr lang="uk-U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5" y="980728"/>
            <a:ext cx="511256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4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потрібно, аби Ви почали сортувати сміття?</a:t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78,6% – контейнери для різних видів сміття</a:t>
            </a:r>
          </a:p>
          <a:p>
            <a:r>
              <a:rPr lang="uk-UA" sz="2000" dirty="0"/>
              <a:t>57,7% – заохочення з боку влади чи громадських організацій </a:t>
            </a:r>
          </a:p>
          <a:p>
            <a:r>
              <a:rPr lang="uk-UA" sz="2000" dirty="0"/>
              <a:t>47,3% – налагодження роботи комунальних служб</a:t>
            </a:r>
          </a:p>
          <a:p>
            <a:r>
              <a:rPr lang="uk-UA" sz="2000" dirty="0"/>
              <a:t>38,8% - інформація про </a:t>
            </a:r>
            <a:r>
              <a:rPr lang="uk-UA" sz="2000" dirty="0" smtClean="0"/>
              <a:t>те, </a:t>
            </a:r>
            <a:r>
              <a:rPr lang="uk-UA" sz="2000" dirty="0"/>
              <a:t>як саме сортувати відходи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908720"/>
            <a:ext cx="5111750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6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Компетентна </a:t>
            </a:r>
            <a:r>
              <a:rPr lang="ru-RU" dirty="0" err="1"/>
              <a:t>людина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…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72,6% </a:t>
            </a:r>
            <a:r>
              <a:rPr lang="uk-UA" sz="2000" dirty="0"/>
              <a:t>– здатна брати на себе відповідальність</a:t>
            </a:r>
          </a:p>
          <a:p>
            <a:r>
              <a:rPr lang="uk-UA" sz="2000" dirty="0" smtClean="0"/>
              <a:t>60,7% </a:t>
            </a:r>
            <a:r>
              <a:rPr lang="uk-UA" sz="2000" dirty="0"/>
              <a:t>– має великий досвід</a:t>
            </a:r>
          </a:p>
          <a:p>
            <a:r>
              <a:rPr lang="uk-UA" sz="2000" dirty="0" smtClean="0"/>
              <a:t>46,8% </a:t>
            </a:r>
            <a:r>
              <a:rPr lang="uk-UA" sz="2000" dirty="0"/>
              <a:t>– професіонал</a:t>
            </a:r>
          </a:p>
          <a:p>
            <a:r>
              <a:rPr lang="uk-UA" sz="2000" dirty="0" smtClean="0"/>
              <a:t>43,8% </a:t>
            </a:r>
            <a:r>
              <a:rPr lang="uk-UA" sz="2000" dirty="0"/>
              <a:t>– досягає мети за будь-яких умов</a:t>
            </a:r>
          </a:p>
          <a:p>
            <a:r>
              <a:rPr lang="uk-UA" sz="2000" dirty="0" smtClean="0"/>
              <a:t>35,8% </a:t>
            </a:r>
            <a:r>
              <a:rPr lang="uk-UA" sz="2000" dirty="0"/>
              <a:t>– та, що багато знає</a:t>
            </a:r>
          </a:p>
          <a:p>
            <a:endParaRPr lang="uk-UA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692696"/>
            <a:ext cx="511175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2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Екологічна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……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000" dirty="0"/>
              <a:t>74,1 % - </a:t>
            </a:r>
            <a:r>
              <a:rPr lang="uk-UA" sz="2000" dirty="0" smtClean="0"/>
              <a:t>дотримання </a:t>
            </a:r>
            <a:r>
              <a:rPr lang="uk-UA" sz="2000" dirty="0"/>
              <a:t>правил поведінки у природі, ощадливе використання ресурсів</a:t>
            </a:r>
          </a:p>
          <a:p>
            <a:r>
              <a:rPr lang="uk-UA" sz="2000" dirty="0" smtClean="0"/>
              <a:t>17,4% </a:t>
            </a:r>
            <a:r>
              <a:rPr lang="uk-UA" sz="2000" dirty="0"/>
              <a:t>– вміння берегти власне здоров’я, вживати екологічно чисті продукти </a:t>
            </a:r>
          </a:p>
          <a:p>
            <a:r>
              <a:rPr lang="uk-UA" sz="2000" dirty="0"/>
              <a:t>7,5 % - здатність виживати у складних екологічних умовах</a:t>
            </a:r>
          </a:p>
          <a:p>
            <a:r>
              <a:rPr lang="uk-UA" sz="2000" dirty="0"/>
              <a:t> </a:t>
            </a:r>
          </a:p>
          <a:p>
            <a:endParaRPr lang="uk-UA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908720"/>
            <a:ext cx="518457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7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776864" cy="115212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Основні напрями формування екологічної компетентності школярів</a:t>
            </a:r>
            <a:endParaRPr lang="uk-UA" sz="32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6" cy="3937992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У змісті екологічної освіти більше уваги приділяти проблемам, які поки що недостатньо усвідомлюються учнями. Зокрема, шумове забруднення, деградація </a:t>
            </a:r>
            <a:r>
              <a:rPr lang="uk-UA" dirty="0" smtClean="0">
                <a:solidFill>
                  <a:schemeClr val="tx1"/>
                </a:solidFill>
              </a:rPr>
              <a:t>ґрунтів.</a:t>
            </a:r>
            <a:endParaRPr lang="uk-UA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Продовжувати роботу з усвідомлення учнями впливу на довкілля способу власного життя, життя родини, споживання.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Розвивати мотивацію до екологічної діяльності, </a:t>
            </a:r>
            <a:r>
              <a:rPr lang="uk-UA" dirty="0" smtClean="0">
                <a:solidFill>
                  <a:schemeClr val="tx1"/>
                </a:solidFill>
              </a:rPr>
              <a:t>ґрунтуючись </a:t>
            </a:r>
            <a:r>
              <a:rPr lang="uk-UA" dirty="0">
                <a:solidFill>
                  <a:schemeClr val="tx1"/>
                </a:solidFill>
              </a:rPr>
              <a:t>на усвідомленні особистої причетності, любові до природи. Мотиви «для майбутніх поколінь» НЕ ДІЮТЬ.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Активізувати формування навичок екологічної діяльності – 22,4% респондентів їх не мають.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tx1"/>
                </a:solidFill>
              </a:rPr>
              <a:t>Продовжувати інформування стосовно поводження з відходами – 38,8% респондентів її потребують.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8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06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Закон України «Про освіту»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ст.12 </a:t>
            </a:r>
          </a:p>
          <a:p>
            <a:pPr marL="0" indent="0">
              <a:buNone/>
            </a:pPr>
            <a:r>
              <a:rPr lang="uk-UA" dirty="0" smtClean="0"/>
              <a:t>формування </a:t>
            </a:r>
            <a:r>
              <a:rPr lang="uk-UA" dirty="0"/>
              <a:t>ключових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:</a:t>
            </a:r>
          </a:p>
          <a:p>
            <a:r>
              <a:rPr lang="uk-UA" dirty="0"/>
              <a:t>вільне володіння державною мовою;</a:t>
            </a:r>
          </a:p>
          <a:p>
            <a:r>
              <a:rPr lang="uk-UA" dirty="0"/>
              <a:t>здатність спілкуватися рідною (у разі відмінності від державної) та іноземними мовами;</a:t>
            </a:r>
          </a:p>
          <a:p>
            <a:r>
              <a:rPr lang="uk-UA" dirty="0"/>
              <a:t>математична компетентність;</a:t>
            </a:r>
          </a:p>
          <a:p>
            <a:r>
              <a:rPr lang="uk-UA" b="1" dirty="0">
                <a:solidFill>
                  <a:srgbClr val="FF0000"/>
                </a:solidFill>
              </a:rPr>
              <a:t>компетентності у галузі природничих наук, техніки і технологій;</a:t>
            </a:r>
          </a:p>
          <a:p>
            <a:r>
              <a:rPr lang="uk-UA" dirty="0" err="1"/>
              <a:t>інноваційність</a:t>
            </a:r>
            <a:r>
              <a:rPr lang="uk-UA" dirty="0"/>
              <a:t>;</a:t>
            </a:r>
          </a:p>
          <a:p>
            <a:r>
              <a:rPr lang="uk-UA" b="1" dirty="0">
                <a:solidFill>
                  <a:srgbClr val="FF0000"/>
                </a:solidFill>
              </a:rPr>
              <a:t>екологічна компетентність;</a:t>
            </a:r>
          </a:p>
          <a:p>
            <a:r>
              <a:rPr lang="uk-UA" dirty="0"/>
              <a:t>інформаційно-комунікаційна компетентність;</a:t>
            </a:r>
          </a:p>
          <a:p>
            <a:r>
              <a:rPr lang="uk-UA" dirty="0"/>
              <a:t>навчання впродовж </a:t>
            </a:r>
            <a:r>
              <a:rPr lang="uk-UA" dirty="0" smtClean="0"/>
              <a:t>життя.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18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Найважливішими екологічними проблемами учні вважають 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Забруднення </a:t>
            </a:r>
            <a:r>
              <a:rPr lang="uk-UA" dirty="0" smtClean="0"/>
              <a:t>повітря – 70,1%</a:t>
            </a:r>
            <a:endParaRPr lang="uk-UA" dirty="0"/>
          </a:p>
          <a:p>
            <a:r>
              <a:rPr lang="uk-UA" dirty="0"/>
              <a:t>Забруднення річок і </a:t>
            </a:r>
            <a:r>
              <a:rPr lang="uk-UA" dirty="0" smtClean="0"/>
              <a:t>озер – 63,2%</a:t>
            </a:r>
            <a:endParaRPr lang="uk-UA" dirty="0"/>
          </a:p>
          <a:p>
            <a:r>
              <a:rPr lang="uk-UA" dirty="0"/>
              <a:t>Зростання кількості </a:t>
            </a:r>
            <a:r>
              <a:rPr lang="uk-UA" dirty="0" smtClean="0"/>
              <a:t>сміття – 62,7%</a:t>
            </a:r>
          </a:p>
          <a:p>
            <a:endParaRPr lang="uk-UA" dirty="0"/>
          </a:p>
          <a:p>
            <a:r>
              <a:rPr lang="uk-UA" dirty="0" smtClean="0"/>
              <a:t>деградацію </a:t>
            </a:r>
            <a:r>
              <a:rPr lang="uk-UA" dirty="0" err="1" smtClean="0"/>
              <a:t>грунтів</a:t>
            </a:r>
            <a:r>
              <a:rPr lang="uk-UA" dirty="0" smtClean="0"/>
              <a:t> – 9,5%</a:t>
            </a:r>
            <a:endParaRPr lang="uk-UA" dirty="0"/>
          </a:p>
          <a:p>
            <a:r>
              <a:rPr lang="uk-UA" dirty="0" smtClean="0"/>
              <a:t>шумове забруднення – 8,5%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8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Чи впливає ваша сім’я і ви на стан довкілля</a:t>
            </a:r>
            <a:r>
              <a:rPr lang="uk-UA" sz="2800" dirty="0" smtClean="0"/>
              <a:t>?</a:t>
            </a:r>
            <a:endParaRPr lang="uk-UA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Впливає позитивно </a:t>
            </a:r>
            <a:r>
              <a:rPr lang="uk-UA" sz="2400" dirty="0"/>
              <a:t>– 43,8</a:t>
            </a:r>
            <a:r>
              <a:rPr lang="uk-UA" sz="2400" dirty="0" smtClean="0"/>
              <a:t>% </a:t>
            </a:r>
          </a:p>
          <a:p>
            <a:r>
              <a:rPr lang="uk-UA" sz="2400" dirty="0" smtClean="0"/>
              <a:t>Впливає як </a:t>
            </a:r>
            <a:r>
              <a:rPr lang="uk-UA" sz="2400" dirty="0"/>
              <a:t>позитивно, так і </a:t>
            </a:r>
            <a:r>
              <a:rPr lang="uk-UA" sz="2400" dirty="0" smtClean="0"/>
              <a:t>негативно – 40,3%</a:t>
            </a:r>
          </a:p>
          <a:p>
            <a:r>
              <a:rPr lang="uk-UA" sz="2400" dirty="0" smtClean="0"/>
              <a:t>Не впливає – 11,4%</a:t>
            </a:r>
          </a:p>
          <a:p>
            <a:r>
              <a:rPr lang="uk-UA" sz="2400" dirty="0" smtClean="0"/>
              <a:t>Впливає негативно – 3%</a:t>
            </a:r>
            <a:endParaRPr lang="uk-UA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28800"/>
            <a:ext cx="453650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спонукає</a:t>
            </a:r>
            <a:r>
              <a:rPr lang="ru-RU" sz="2400" dirty="0"/>
              <a:t> Вас до </a:t>
            </a:r>
            <a:r>
              <a:rPr lang="ru-RU" sz="2400" dirty="0" err="1"/>
              <a:t>екологічної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?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000" dirty="0"/>
              <a:t>61,7 % - усвідомлення особистої причетності до проблем довкілля</a:t>
            </a:r>
          </a:p>
          <a:p>
            <a:r>
              <a:rPr lang="uk-UA" sz="2000" dirty="0"/>
              <a:t>56,4 – прагнення бути корисним</a:t>
            </a:r>
          </a:p>
          <a:p>
            <a:r>
              <a:rPr lang="uk-UA" sz="2000" dirty="0"/>
              <a:t>50,2 – любов до природи.</a:t>
            </a:r>
          </a:p>
          <a:p>
            <a:endParaRPr lang="uk-UA" sz="2000" dirty="0" smtClean="0"/>
          </a:p>
          <a:p>
            <a:r>
              <a:rPr lang="uk-UA" sz="2000" dirty="0" smtClean="0"/>
              <a:t>Мотиви </a:t>
            </a:r>
            <a:r>
              <a:rPr lang="uk-UA" sz="2000" dirty="0"/>
              <a:t>«зберегти природу для майбутніх поколінь», «розуміння, що я тут житиму» – менше 0,5%.</a:t>
            </a:r>
          </a:p>
          <a:p>
            <a:endParaRPr lang="uk-UA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836712"/>
            <a:ext cx="511175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3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smtClean="0"/>
              <a:t>У вирішенні екологічних проблем я можу брати участь ...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400" dirty="0" smtClean="0"/>
              <a:t>73,6 % – вже зараз</a:t>
            </a:r>
          </a:p>
          <a:p>
            <a:r>
              <a:rPr lang="uk-UA" sz="2400" dirty="0" smtClean="0"/>
              <a:t>10,9 </a:t>
            </a:r>
            <a:r>
              <a:rPr lang="uk-UA" sz="2400" dirty="0"/>
              <a:t>%- коли стану дорослим</a:t>
            </a:r>
          </a:p>
          <a:p>
            <a:r>
              <a:rPr lang="uk-UA" sz="2400" dirty="0"/>
              <a:t>10 % - якщо професія буде пов’язана з охороною природи</a:t>
            </a:r>
          </a:p>
          <a:p>
            <a:r>
              <a:rPr lang="uk-UA" sz="2400" dirty="0"/>
              <a:t>3,5 % – ніколи</a:t>
            </a:r>
          </a:p>
          <a:p>
            <a:endParaRPr lang="uk-U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08720"/>
            <a:ext cx="518457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3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Що найбільше впливає на Вашу поведінку у природі?</a:t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35,8% </a:t>
            </a:r>
            <a:r>
              <a:rPr lang="uk-UA" sz="2000" dirty="0"/>
              <a:t>– бережливе ставлення до рослин і тварин</a:t>
            </a:r>
          </a:p>
          <a:p>
            <a:r>
              <a:rPr lang="uk-UA" sz="2000" dirty="0" smtClean="0"/>
              <a:t>33,8% </a:t>
            </a:r>
            <a:r>
              <a:rPr lang="uk-UA" sz="2000" dirty="0"/>
              <a:t>– бажання насолоди від краси природи</a:t>
            </a:r>
          </a:p>
          <a:p>
            <a:r>
              <a:rPr lang="uk-UA" sz="2000" dirty="0" smtClean="0"/>
              <a:t>9,5% </a:t>
            </a:r>
            <a:r>
              <a:rPr lang="uk-UA" sz="2000" dirty="0"/>
              <a:t>– бажання отримати користь для себе</a:t>
            </a:r>
          </a:p>
          <a:p>
            <a:r>
              <a:rPr lang="uk-UA" sz="2000" dirty="0" smtClean="0"/>
              <a:t>9,0% </a:t>
            </a:r>
            <a:r>
              <a:rPr lang="uk-UA" sz="2000" dirty="0"/>
              <a:t>– бажання відпочити, розслабитись</a:t>
            </a:r>
          </a:p>
          <a:p>
            <a:r>
              <a:rPr lang="uk-UA" sz="2000" dirty="0" smtClean="0"/>
              <a:t>8.0% </a:t>
            </a:r>
            <a:r>
              <a:rPr lang="uk-UA" sz="2000" dirty="0"/>
              <a:t>– бажання пізнання нового</a:t>
            </a:r>
          </a:p>
          <a:p>
            <a:endParaRPr lang="uk-UA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052737"/>
            <a:ext cx="504056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1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заважає</a:t>
            </a:r>
            <a:r>
              <a:rPr lang="ru-RU" dirty="0"/>
              <a:t> Вам активно </a:t>
            </a:r>
            <a:r>
              <a:rPr lang="ru-RU" dirty="0" err="1"/>
              <a:t>займатись</a:t>
            </a:r>
            <a:r>
              <a:rPr lang="ru-RU" dirty="0"/>
              <a:t> </a:t>
            </a:r>
            <a:r>
              <a:rPr lang="ru-RU" dirty="0" err="1"/>
              <a:t>екологічною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?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2000" dirty="0" smtClean="0"/>
              <a:t>35,8% </a:t>
            </a:r>
            <a:r>
              <a:rPr lang="uk-UA" sz="2000" dirty="0"/>
              <a:t>– не вистачає часу</a:t>
            </a:r>
          </a:p>
          <a:p>
            <a:r>
              <a:rPr lang="uk-UA" sz="2000" dirty="0" smtClean="0"/>
              <a:t>22,4% </a:t>
            </a:r>
            <a:r>
              <a:rPr lang="uk-UA" sz="2000" dirty="0"/>
              <a:t>– не маю навичок екологічної діяльності</a:t>
            </a:r>
          </a:p>
          <a:p>
            <a:r>
              <a:rPr lang="uk-UA" sz="2000" dirty="0"/>
              <a:t>19,4 </a:t>
            </a:r>
            <a:r>
              <a:rPr lang="uk-UA" sz="2000" dirty="0" smtClean="0"/>
              <a:t>% – </a:t>
            </a:r>
            <a:r>
              <a:rPr lang="uk-UA" sz="2000" dirty="0"/>
              <a:t>не впевнений, що можу щось змінити</a:t>
            </a:r>
          </a:p>
          <a:p>
            <a:r>
              <a:rPr lang="uk-UA" sz="2000" dirty="0" smtClean="0"/>
              <a:t>10,4% </a:t>
            </a:r>
            <a:r>
              <a:rPr lang="uk-UA" sz="2000" dirty="0"/>
              <a:t>– екологічна діяльність – це дуже важко</a:t>
            </a:r>
          </a:p>
          <a:p>
            <a:r>
              <a:rPr lang="uk-UA" sz="2000" dirty="0"/>
              <a:t>5,5 % - немає інтересу до екологічних проблем</a:t>
            </a:r>
          </a:p>
          <a:p>
            <a:r>
              <a:rPr lang="uk-UA" sz="2000" dirty="0"/>
              <a:t>2,5 </a:t>
            </a:r>
            <a:r>
              <a:rPr lang="uk-UA" sz="2000" dirty="0" smtClean="0"/>
              <a:t>% - </a:t>
            </a:r>
            <a:r>
              <a:rPr lang="uk-UA" sz="2000" dirty="0"/>
              <a:t>це мене не стосується</a:t>
            </a:r>
          </a:p>
          <a:p>
            <a:r>
              <a:rPr lang="uk-UA" sz="2000" dirty="0"/>
              <a:t>1% - вже займаюсь екологічною діяльністю</a:t>
            </a:r>
          </a:p>
          <a:p>
            <a:endParaRPr lang="uk-U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24744"/>
            <a:ext cx="532859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47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наведеного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 Ви </a:t>
            </a:r>
            <a:r>
              <a:rPr lang="ru-RU" dirty="0" err="1"/>
              <a:t>робили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6-ти </a:t>
            </a:r>
            <a:r>
              <a:rPr lang="ru-RU" dirty="0" err="1"/>
              <a:t>місяців</a:t>
            </a:r>
            <a:r>
              <a:rPr lang="ru-RU" dirty="0"/>
              <a:t> </a:t>
            </a:r>
            <a:r>
              <a:rPr lang="uk-UA" dirty="0"/>
              <a:t>?</a:t>
            </a:r>
            <a:br>
              <a:rPr lang="uk-UA" dirty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2000" dirty="0" smtClean="0"/>
              <a:t>63,2% </a:t>
            </a:r>
            <a:r>
              <a:rPr lang="uk-UA" sz="2000" dirty="0"/>
              <a:t>– вимикали світло, воду, коли не користувалися</a:t>
            </a:r>
          </a:p>
          <a:p>
            <a:r>
              <a:rPr lang="uk-UA" sz="2000" dirty="0" smtClean="0"/>
              <a:t>45,3% </a:t>
            </a:r>
            <a:r>
              <a:rPr lang="uk-UA" sz="2000" dirty="0"/>
              <a:t>– використовували поліетиленові пакети </a:t>
            </a:r>
            <a:r>
              <a:rPr lang="uk-UA" sz="2000" dirty="0" err="1"/>
              <a:t>кількаразово</a:t>
            </a:r>
            <a:endParaRPr lang="uk-UA" sz="2000" dirty="0"/>
          </a:p>
          <a:p>
            <a:r>
              <a:rPr lang="uk-UA" sz="2000" dirty="0" smtClean="0"/>
              <a:t>40,8% </a:t>
            </a:r>
            <a:r>
              <a:rPr lang="uk-UA" sz="2000" dirty="0"/>
              <a:t>– сортували відходи для переробки</a:t>
            </a:r>
          </a:p>
          <a:p>
            <a:r>
              <a:rPr lang="uk-UA" sz="2000" dirty="0" smtClean="0"/>
              <a:t>33,8% </a:t>
            </a:r>
            <a:r>
              <a:rPr lang="uk-UA" sz="2000" dirty="0"/>
              <a:t>– уникали зайвих поїздок, ходили пішки</a:t>
            </a:r>
          </a:p>
          <a:p>
            <a:endParaRPr lang="uk-UA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8720"/>
            <a:ext cx="547260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0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625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НАПРЯМИ ФОРМУВАННЯ ЕКОЛОГІЧНОЇ КОМПЕТЕНТНОСТІ ШКОЛЯРІВ </vt:lpstr>
      <vt:lpstr>Закон України «Про освіту»</vt:lpstr>
      <vt:lpstr>Найважливішими екологічними проблемами учні вважають  </vt:lpstr>
      <vt:lpstr>Чи впливає ваша сім’я і ви на стан довкілля?</vt:lpstr>
      <vt:lpstr>Що спонукає Вас до екологічної діяльності? </vt:lpstr>
      <vt:lpstr>У вирішенні екологічних проблем я можу брати участь ...</vt:lpstr>
      <vt:lpstr>Що найбільше впливає на Вашу поведінку у природі? </vt:lpstr>
      <vt:lpstr>Що найбільше заважає Вам активно займатись екологічною діяльністю? </vt:lpstr>
      <vt:lpstr>Що із наведеного переліку Ви робили протягом останніх 6-ти місяців ? </vt:lpstr>
      <vt:lpstr>Чи сортуєте Ви сміття вдома? </vt:lpstr>
      <vt:lpstr>Що потрібно, аби Ви почали сортувати сміття? </vt:lpstr>
      <vt:lpstr>Компетентна людина – це… </vt:lpstr>
      <vt:lpstr>Екологічна компетентність – це …… </vt:lpstr>
      <vt:lpstr>Основні напрями формування екологічної компетентності школярів</vt:lpstr>
      <vt:lpstr>Дякую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НАПРЯМИ ФОРМУВАННЯ ЕКОЛОГІЧНОЇ КОМПЕТЕНТНОСТІ ШКОЛЯРІВ</dc:title>
  <dc:creator>User</dc:creator>
  <cp:lastModifiedBy>User</cp:lastModifiedBy>
  <cp:revision>17</cp:revision>
  <dcterms:created xsi:type="dcterms:W3CDTF">2021-04-19T09:36:32Z</dcterms:created>
  <dcterms:modified xsi:type="dcterms:W3CDTF">2021-04-19T16:13:47Z</dcterms:modified>
</cp:coreProperties>
</file>