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4"/>
  </p:notesMasterIdLst>
  <p:sldIdLst>
    <p:sldId id="272" r:id="rId5"/>
    <p:sldId id="261" r:id="rId6"/>
    <p:sldId id="268" r:id="rId7"/>
    <p:sldId id="262" r:id="rId8"/>
    <p:sldId id="269" r:id="rId9"/>
    <p:sldId id="274" r:id="rId10"/>
    <p:sldId id="275" r:id="rId11"/>
    <p:sldId id="276"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598" autoAdjust="0"/>
  </p:normalViewPr>
  <p:slideViewPr>
    <p:cSldViewPr snapToGrid="0">
      <p:cViewPr varScale="1">
        <p:scale>
          <a:sx n="86" d="100"/>
          <a:sy n="86" d="100"/>
        </p:scale>
        <p:origin x="72" y="48"/>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B580E-BB12-458A-8A67-A4E85A97E57A}" type="datetimeFigureOut">
              <a:rPr lang="en-US" smtClean="0"/>
              <a:t>2/28/2025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85773-E831-40C3-B08E-FE9BDAA69383}" type="slidenum">
              <a:rPr lang="en-US" smtClean="0"/>
              <a:t>‹№›</a:t>
            </a:fld>
            <a:endParaRPr lang="en-US" dirty="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anchor="b">
            <a:normAutofit/>
          </a:bodyPr>
          <a:lstStyle>
            <a:lvl1pPr algn="ctr">
              <a:lnSpc>
                <a:spcPct val="90000"/>
              </a:lnSpc>
              <a:defRPr>
                <a:solidFill>
                  <a:schemeClr val="tx2"/>
                </a:solidFill>
              </a:defRPr>
            </a:lvl1pPr>
          </a:lstStyle>
          <a:p>
            <a:pPr>
              <a:tabLst>
                <a:tab pos="3370263" algn="l"/>
              </a:tabLst>
            </a:pPr>
            <a:endParaRPr lang="en-US" sz="400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a:normAutofit/>
          </a:bodyPr>
          <a:lstStyle>
            <a:lvl1pPr marL="0" indent="0" algn="ctr">
              <a:lnSpc>
                <a:spcPct val="150000"/>
              </a:lnSpc>
              <a:buNone/>
              <a:defRPr sz="1600" cap="all" spc="600" baseline="0">
                <a:solidFill>
                  <a:schemeClr val="tx2"/>
                </a:solidFill>
              </a:defRPr>
            </a:lvl1pPr>
          </a:lstStyle>
          <a:p>
            <a:r>
              <a:rPr lang="en-US"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a:lstStyle/>
          <a:p>
            <a:endParaRPr lang="en-US"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973501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anchor="ctr">
            <a:normAutofit/>
          </a:bodyPr>
          <a:lstStyle>
            <a:lvl1pPr algn="l">
              <a:defRPr/>
            </a:lvl1pPr>
          </a:lstStyle>
          <a:p>
            <a:pPr algn="ctr"/>
            <a:endParaRPr lang="en-US"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a:normAutofit/>
          </a:bodyPr>
          <a:lstStyle>
            <a:lvl1pPr marL="0" indent="0">
              <a:buNone/>
              <a:defRPr/>
            </a:lvl1pPr>
          </a:lstStyle>
          <a:p>
            <a:endParaRPr lang="en-US" dirty="0"/>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a:lstStyle/>
          <a:p>
            <a:endParaRPr lang="en-US"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a:lstStyle/>
          <a:p>
            <a:endParaRPr lang="en-US"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894128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anchor="ctr">
            <a:normAutofit/>
          </a:bodyPr>
          <a:lstStyle>
            <a:lvl1pPr algn="ctr">
              <a:defRPr/>
            </a:lvl1pPr>
          </a:lstStyle>
          <a:p>
            <a:pPr algn="ctr"/>
            <a:endParaRPr lang="en-US"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a:normAutofit/>
          </a:bodyPr>
          <a:lstStyle>
            <a:lvl1pPr marL="0" indent="0" algn="ctr">
              <a:buNone/>
              <a:defRPr/>
            </a:lvl1pPr>
          </a:lstStyle>
          <a:p>
            <a:endParaRPr lang="en-US" dirty="0"/>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a:t>20XX</a:t>
            </a:r>
            <a:endParaRPr lang="en-US" dirty="0"/>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a:lstStyle/>
          <a:p>
            <a:endParaRPr lang="en-US"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anchor="b">
            <a:normAutofit/>
          </a:bodyPr>
          <a:lstStyle>
            <a:lvl1pPr algn="ctr">
              <a:lnSpc>
                <a:spcPct val="90000"/>
              </a:lnSpc>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426506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a:normAutofit/>
          </a:bodyPr>
          <a:lstStyle/>
          <a:p>
            <a:pPr algn="r"/>
            <a:endParaRPr lang="en-US"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anchor="ctr">
            <a:normAutofit/>
          </a:bodyPr>
          <a:lstStyle>
            <a:lvl1pPr marL="0" indent="0">
              <a:buNone/>
              <a:defRPr/>
            </a:lvl1pPr>
          </a:lstStyle>
          <a:p>
            <a:endParaRPr lang="en-US" dirty="0"/>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a:lstStyle/>
          <a:p>
            <a:endParaRPr lang="en-US"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a:lstStyle/>
          <a:p>
            <a:endParaRPr lang="en-US"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a:lstStyle/>
          <a:p>
            <a:endParaRPr lang="en-US"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a:lstStyle/>
          <a:p>
            <a:endParaRPr lang="en-US"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anchor="ctr">
            <a:noAutofit/>
          </a:bodyPr>
          <a:lstStyle>
            <a:lvl1pPr algn="l">
              <a:spcBef>
                <a:spcPts val="0"/>
              </a:spcBef>
              <a:defRPr baseline="0"/>
            </a:lvl1pPr>
          </a:lstStyle>
          <a:p>
            <a:pPr algn="ctr"/>
            <a:endParaRPr lang="en-US"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39069" y="1900962"/>
            <a:ext cx="10292340" cy="1954213"/>
          </a:xfrm>
        </p:spPr>
        <p:txBody>
          <a:bodyPr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a:r>
              <a:rPr lang="en-US"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a:lstStyle/>
          <a:p>
            <a:endParaRPr lang="en-US"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a:lstStyle/>
          <a:p>
            <a:endParaRPr lang="en-US"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a:lstStyle/>
          <a:p>
            <a:endParaRPr lang="en-US"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anchor="ctr">
            <a:normAutofit/>
          </a:bodyPr>
          <a:lstStyle>
            <a:lvl1pPr algn="l">
              <a:defRPr/>
            </a:lvl1pPr>
          </a:lstStyle>
          <a:p>
            <a:pPr algn="r"/>
            <a:endParaRPr lang="en-US" sz="400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anchor="ctr">
            <a:normAutofit/>
          </a:bodyPr>
          <a:lstStyle>
            <a:lvl1pPr marL="0" indent="0">
              <a:buNone/>
              <a:defRPr/>
            </a:lvl1pPr>
          </a:lstStyle>
          <a:p>
            <a:pPr algn="l"/>
            <a:endParaRPr lang="en-US" sz="160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a:lstStyle/>
          <a:p>
            <a:endParaRPr lang="en-US"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7861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a:normAutofit fontScale="90000"/>
          </a:bodyPr>
          <a:lstStyle>
            <a:lvl1pPr algn="ctr">
              <a:defRPr/>
            </a:lvl1pPr>
          </a:lstStyle>
          <a:p>
            <a:endParaRPr lang="en-US" dirty="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a:normAutofit/>
          </a:bodyPr>
          <a:lstStyle>
            <a:lvl1pPr marL="0" indent="0" algn="ctr">
              <a:buNone/>
              <a:defRPr/>
            </a:lvl1pPr>
          </a:lstStyle>
          <a:p>
            <a:endParaRPr lang="en-US" sz="1600" dirty="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a:lstStyle/>
          <a:p>
            <a:endParaRPr lang="en-US" dirty="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a:lstStyle/>
          <a:p>
            <a:endParaRPr lang="en-US" dirty="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5467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
        <p:nvSpPr>
          <p:cNvPr id="12" name="Picture Placeholder 23">
            <a:extLst>
              <a:ext uri="{FF2B5EF4-FFF2-40B4-BE49-F238E27FC236}">
                <a16:creationId xmlns:a16="http://schemas.microsoft.com/office/drawing/2014/main" id="{807AB57C-FB2F-4687-A53B-10BC93C0617B}"/>
              </a:ext>
            </a:extLst>
          </p:cNvPr>
          <p:cNvSpPr>
            <a:spLocks noGrp="1"/>
          </p:cNvSpPr>
          <p:nvPr>
            <p:ph type="pic" sz="quarter" idx="13"/>
          </p:nvPr>
        </p:nvSpPr>
        <p:spPr>
          <a:xfrm>
            <a:off x="823811" y="2266497"/>
            <a:ext cx="2441448" cy="1682496"/>
          </a:xfrm>
        </p:spPr>
        <p:txBody>
          <a:bodyPr/>
          <a:lstStyle/>
          <a:p>
            <a:endParaRPr lang="en-US"/>
          </a:p>
        </p:txBody>
      </p:sp>
      <p:sp>
        <p:nvSpPr>
          <p:cNvPr id="13" name="Picture Placeholder 23">
            <a:extLst>
              <a:ext uri="{FF2B5EF4-FFF2-40B4-BE49-F238E27FC236}">
                <a16:creationId xmlns:a16="http://schemas.microsoft.com/office/drawing/2014/main" id="{000D73B6-1C0A-4F47-AA94-E1B7667F206C}"/>
              </a:ext>
            </a:extLst>
          </p:cNvPr>
          <p:cNvSpPr>
            <a:spLocks noGrp="1"/>
          </p:cNvSpPr>
          <p:nvPr>
            <p:ph type="pic" sz="quarter" idx="14"/>
          </p:nvPr>
        </p:nvSpPr>
        <p:spPr>
          <a:xfrm>
            <a:off x="3509664" y="2276021"/>
            <a:ext cx="2441448" cy="1682496"/>
          </a:xfrm>
        </p:spPr>
        <p:txBody>
          <a:bodyPr/>
          <a:lstStyle/>
          <a:p>
            <a:endParaRPr lang="en-US"/>
          </a:p>
        </p:txBody>
      </p:sp>
      <p:sp>
        <p:nvSpPr>
          <p:cNvPr id="14" name="Picture Placeholder 23">
            <a:extLst>
              <a:ext uri="{FF2B5EF4-FFF2-40B4-BE49-F238E27FC236}">
                <a16:creationId xmlns:a16="http://schemas.microsoft.com/office/drawing/2014/main" id="{35F208ED-C2A5-4E66-AD25-D5D7D73E6C3F}"/>
              </a:ext>
            </a:extLst>
          </p:cNvPr>
          <p:cNvSpPr>
            <a:spLocks noGrp="1"/>
          </p:cNvSpPr>
          <p:nvPr>
            <p:ph type="pic" sz="quarter" idx="15"/>
          </p:nvPr>
        </p:nvSpPr>
        <p:spPr>
          <a:xfrm>
            <a:off x="6206094" y="2260823"/>
            <a:ext cx="2441448" cy="1682496"/>
          </a:xfrm>
        </p:spPr>
        <p:txBody>
          <a:bodyPr/>
          <a:lstStyle/>
          <a:p>
            <a:endParaRPr lang="en-US"/>
          </a:p>
        </p:txBody>
      </p:sp>
      <p:sp>
        <p:nvSpPr>
          <p:cNvPr id="15" name="Picture Placeholder 23">
            <a:extLst>
              <a:ext uri="{FF2B5EF4-FFF2-40B4-BE49-F238E27FC236}">
                <a16:creationId xmlns:a16="http://schemas.microsoft.com/office/drawing/2014/main" id="{8C8C6B13-E352-4D69-9FB1-F92A36C33D3B}"/>
              </a:ext>
            </a:extLst>
          </p:cNvPr>
          <p:cNvSpPr>
            <a:spLocks noGrp="1"/>
          </p:cNvSpPr>
          <p:nvPr>
            <p:ph type="pic" sz="quarter" idx="16"/>
          </p:nvPr>
        </p:nvSpPr>
        <p:spPr>
          <a:xfrm>
            <a:off x="8907217" y="2266497"/>
            <a:ext cx="2441448" cy="1682496"/>
          </a:xfrm>
        </p:spPr>
        <p:txBody>
          <a:bodyPr/>
          <a:lstStyle/>
          <a:p>
            <a:endParaRPr lang="en-US"/>
          </a:p>
        </p:txBody>
      </p:sp>
      <p:sp>
        <p:nvSpPr>
          <p:cNvPr id="16" name="Text Placeholder 28">
            <a:extLst>
              <a:ext uri="{FF2B5EF4-FFF2-40B4-BE49-F238E27FC236}">
                <a16:creationId xmlns:a16="http://schemas.microsoft.com/office/drawing/2014/main" id="{3C071B65-316E-4CAB-8D44-4F4A52024372}"/>
              </a:ext>
            </a:extLst>
          </p:cNvPr>
          <p:cNvSpPr>
            <a:spLocks noGrp="1"/>
          </p:cNvSpPr>
          <p:nvPr>
            <p:ph type="body" sz="quarter" idx="17" hasCustomPrompt="1"/>
          </p:nvPr>
        </p:nvSpPr>
        <p:spPr>
          <a:xfrm>
            <a:off x="838200" y="4085532"/>
            <a:ext cx="2441448" cy="347662"/>
          </a:xfrm>
        </p:spPr>
        <p:txBody>
          <a:bodyPr lIns="146304" tIns="0" rIns="0" bIns="0">
            <a:noAutofit/>
          </a:bodyPr>
          <a:lstStyle>
            <a:lvl1pPr marL="0" indent="0" algn="l">
              <a:lnSpc>
                <a:spcPct val="100000"/>
              </a:lnSpc>
              <a:spcBef>
                <a:spcPts val="0"/>
              </a:spcBef>
              <a:buNone/>
              <a:defRPr sz="2000" b="1" spc="20" baseline="0">
                <a:solidFill>
                  <a:schemeClr val="tx1"/>
                </a:solidFill>
              </a:defRPr>
            </a:lvl1pPr>
          </a:lstStyle>
          <a:p>
            <a:pPr lvl="0"/>
            <a:r>
              <a:rPr lang="en-US" dirty="0"/>
              <a:t>Name</a:t>
            </a:r>
          </a:p>
        </p:txBody>
      </p:sp>
      <p:sp>
        <p:nvSpPr>
          <p:cNvPr id="17" name="Text Placeholder 28">
            <a:extLst>
              <a:ext uri="{FF2B5EF4-FFF2-40B4-BE49-F238E27FC236}">
                <a16:creationId xmlns:a16="http://schemas.microsoft.com/office/drawing/2014/main" id="{77C885E3-D5E0-4CBD-BA10-704E92E5FA10}"/>
              </a:ext>
            </a:extLst>
          </p:cNvPr>
          <p:cNvSpPr>
            <a:spLocks noGrp="1"/>
          </p:cNvSpPr>
          <p:nvPr>
            <p:ph type="body" sz="quarter" idx="18" hasCustomPrompt="1"/>
          </p:nvPr>
        </p:nvSpPr>
        <p:spPr>
          <a:xfrm>
            <a:off x="838199" y="4469611"/>
            <a:ext cx="2441448" cy="347662"/>
          </a:xfrm>
        </p:spPr>
        <p:txBody>
          <a:bodyPr lIns="146304" tIns="0" rIns="0" bIns="0">
            <a:noAutofit/>
          </a:bodyPr>
          <a:lstStyle>
            <a:lvl1pPr marL="0" indent="0" algn="l">
              <a:lnSpc>
                <a:spcPct val="100000"/>
              </a:lnSpc>
              <a:spcBef>
                <a:spcPts val="0"/>
              </a:spcBef>
              <a:buNone/>
              <a:defRPr sz="19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EDF1E930-E006-4E8D-912E-5C7DE87EE7AC}"/>
              </a:ext>
            </a:extLst>
          </p:cNvPr>
          <p:cNvSpPr>
            <a:spLocks noGrp="1"/>
          </p:cNvSpPr>
          <p:nvPr>
            <p:ph type="body" sz="quarter" idx="19" hasCustomPrompt="1"/>
          </p:nvPr>
        </p:nvSpPr>
        <p:spPr>
          <a:xfrm>
            <a:off x="3524054" y="4095056"/>
            <a:ext cx="2441448" cy="347662"/>
          </a:xfrm>
        </p:spPr>
        <p:txBody>
          <a:bodyPr lIns="146304" tIns="0" rIns="0" bIns="0">
            <a:noAutofit/>
          </a:bodyPr>
          <a:lstStyle>
            <a:lvl1pPr marL="0" indent="0" algn="l">
              <a:lnSpc>
                <a:spcPct val="100000"/>
              </a:lnSpc>
              <a:spcBef>
                <a:spcPts val="0"/>
              </a:spcBef>
              <a:buNone/>
              <a:defRPr sz="2000" b="1" spc="20" baseline="0">
                <a:solidFill>
                  <a:schemeClr val="tx1"/>
                </a:solidFill>
              </a:defRPr>
            </a:lvl1pPr>
          </a:lstStyle>
          <a:p>
            <a:pPr lvl="0"/>
            <a:r>
              <a:rPr lang="en-US" dirty="0"/>
              <a:t>Name</a:t>
            </a:r>
          </a:p>
        </p:txBody>
      </p:sp>
      <p:sp>
        <p:nvSpPr>
          <p:cNvPr id="19" name="Text Placeholder 28">
            <a:extLst>
              <a:ext uri="{FF2B5EF4-FFF2-40B4-BE49-F238E27FC236}">
                <a16:creationId xmlns:a16="http://schemas.microsoft.com/office/drawing/2014/main" id="{5C24456D-6FC8-4A02-A705-91CAD806F81D}"/>
              </a:ext>
            </a:extLst>
          </p:cNvPr>
          <p:cNvSpPr>
            <a:spLocks noGrp="1"/>
          </p:cNvSpPr>
          <p:nvPr>
            <p:ph type="body" sz="quarter" idx="20" hasCustomPrompt="1"/>
          </p:nvPr>
        </p:nvSpPr>
        <p:spPr>
          <a:xfrm>
            <a:off x="3524053" y="4479135"/>
            <a:ext cx="2441448" cy="347662"/>
          </a:xfrm>
        </p:spPr>
        <p:txBody>
          <a:bodyPr lIns="146304" tIns="0" rIns="0" bIns="0">
            <a:noAutofit/>
          </a:bodyPr>
          <a:lstStyle>
            <a:lvl1pPr marL="0" indent="0" algn="l">
              <a:lnSpc>
                <a:spcPct val="100000"/>
              </a:lnSpc>
              <a:spcBef>
                <a:spcPts val="0"/>
              </a:spcBef>
              <a:buNone/>
              <a:defRPr sz="19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B0AA21CB-553A-476D-9DBE-6B06618FE153}"/>
              </a:ext>
            </a:extLst>
          </p:cNvPr>
          <p:cNvSpPr>
            <a:spLocks noGrp="1"/>
          </p:cNvSpPr>
          <p:nvPr>
            <p:ph type="body" sz="quarter" idx="21" hasCustomPrompt="1"/>
          </p:nvPr>
        </p:nvSpPr>
        <p:spPr>
          <a:xfrm>
            <a:off x="6223595" y="4088244"/>
            <a:ext cx="2441448" cy="347662"/>
          </a:xfrm>
        </p:spPr>
        <p:txBody>
          <a:bodyPr lIns="146304" tIns="0" rIns="0" bIns="0">
            <a:noAutofit/>
          </a:bodyPr>
          <a:lstStyle>
            <a:lvl1pPr marL="0" indent="0" algn="l">
              <a:lnSpc>
                <a:spcPct val="100000"/>
              </a:lnSpc>
              <a:spcBef>
                <a:spcPts val="0"/>
              </a:spcBef>
              <a:buNone/>
              <a:defRPr sz="2000" b="1" spc="20" baseline="0">
                <a:solidFill>
                  <a:schemeClr val="tx1"/>
                </a:solidFill>
              </a:defRPr>
            </a:lvl1pPr>
          </a:lstStyle>
          <a:p>
            <a:pPr lvl="0"/>
            <a:r>
              <a:rPr lang="en-US" dirty="0"/>
              <a:t>Name</a:t>
            </a:r>
          </a:p>
        </p:txBody>
      </p:sp>
      <p:sp>
        <p:nvSpPr>
          <p:cNvPr id="21" name="Text Placeholder 28">
            <a:extLst>
              <a:ext uri="{FF2B5EF4-FFF2-40B4-BE49-F238E27FC236}">
                <a16:creationId xmlns:a16="http://schemas.microsoft.com/office/drawing/2014/main" id="{B0CD8AA8-7148-4DD0-89BA-F4D140F24141}"/>
              </a:ext>
            </a:extLst>
          </p:cNvPr>
          <p:cNvSpPr>
            <a:spLocks noGrp="1"/>
          </p:cNvSpPr>
          <p:nvPr>
            <p:ph type="body" sz="quarter" idx="22" hasCustomPrompt="1"/>
          </p:nvPr>
        </p:nvSpPr>
        <p:spPr>
          <a:xfrm>
            <a:off x="6223594" y="4472323"/>
            <a:ext cx="2441448" cy="347662"/>
          </a:xfrm>
        </p:spPr>
        <p:txBody>
          <a:bodyPr lIns="146304" tIns="0" rIns="0" bIns="0">
            <a:noAutofit/>
          </a:bodyPr>
          <a:lstStyle>
            <a:lvl1pPr marL="0" indent="0" algn="l">
              <a:lnSpc>
                <a:spcPct val="100000"/>
              </a:lnSpc>
              <a:spcBef>
                <a:spcPts val="0"/>
              </a:spcBef>
              <a:buNone/>
              <a:defRPr sz="1900" b="0" spc="20" baseline="0">
                <a:solidFill>
                  <a:schemeClr val="tx1"/>
                </a:solidFill>
              </a:defRPr>
            </a:lvl1pPr>
          </a:lstStyle>
          <a:p>
            <a:pPr lvl="0"/>
            <a:r>
              <a:rPr lang="en-US" dirty="0"/>
              <a:t>Title</a:t>
            </a:r>
          </a:p>
        </p:txBody>
      </p:sp>
      <p:sp>
        <p:nvSpPr>
          <p:cNvPr id="22" name="Text Placeholder 28">
            <a:extLst>
              <a:ext uri="{FF2B5EF4-FFF2-40B4-BE49-F238E27FC236}">
                <a16:creationId xmlns:a16="http://schemas.microsoft.com/office/drawing/2014/main" id="{C99B4FF6-133C-4927-BD3D-357FBD13CB03}"/>
              </a:ext>
            </a:extLst>
          </p:cNvPr>
          <p:cNvSpPr>
            <a:spLocks noGrp="1"/>
          </p:cNvSpPr>
          <p:nvPr>
            <p:ph type="body" sz="quarter" idx="23" hasCustomPrompt="1"/>
          </p:nvPr>
        </p:nvSpPr>
        <p:spPr>
          <a:xfrm>
            <a:off x="8921606" y="4085532"/>
            <a:ext cx="2441448" cy="347662"/>
          </a:xfrm>
        </p:spPr>
        <p:txBody>
          <a:bodyPr lIns="146304" tIns="0" rIns="0" bIns="0">
            <a:noAutofit/>
          </a:bodyPr>
          <a:lstStyle>
            <a:lvl1pPr marL="0" indent="0" algn="l">
              <a:lnSpc>
                <a:spcPct val="100000"/>
              </a:lnSpc>
              <a:spcBef>
                <a:spcPts val="0"/>
              </a:spcBef>
              <a:buNone/>
              <a:defRPr sz="2000" b="1" spc="20" baseline="0">
                <a:solidFill>
                  <a:schemeClr val="tx1"/>
                </a:solidFill>
              </a:defRPr>
            </a:lvl1pPr>
          </a:lstStyle>
          <a:p>
            <a:pPr lvl="0"/>
            <a:r>
              <a:rPr lang="en-US" dirty="0"/>
              <a:t>Name</a:t>
            </a:r>
          </a:p>
        </p:txBody>
      </p:sp>
      <p:sp>
        <p:nvSpPr>
          <p:cNvPr id="23" name="Text Placeholder 28">
            <a:extLst>
              <a:ext uri="{FF2B5EF4-FFF2-40B4-BE49-F238E27FC236}">
                <a16:creationId xmlns:a16="http://schemas.microsoft.com/office/drawing/2014/main" id="{078286AF-2AD6-4303-884E-832045E59D5A}"/>
              </a:ext>
            </a:extLst>
          </p:cNvPr>
          <p:cNvSpPr>
            <a:spLocks noGrp="1"/>
          </p:cNvSpPr>
          <p:nvPr>
            <p:ph type="body" sz="quarter" idx="24" hasCustomPrompt="1"/>
          </p:nvPr>
        </p:nvSpPr>
        <p:spPr>
          <a:xfrm>
            <a:off x="8921605" y="4469611"/>
            <a:ext cx="2441448" cy="347662"/>
          </a:xfrm>
        </p:spPr>
        <p:txBody>
          <a:bodyPr lIns="146304" tIns="0" rIns="0" bIns="0">
            <a:noAutofit/>
          </a:bodyPr>
          <a:lstStyle>
            <a:lvl1pPr marL="0" indent="0" algn="l">
              <a:lnSpc>
                <a:spcPct val="100000"/>
              </a:lnSpc>
              <a:spcBef>
                <a:spcPts val="0"/>
              </a:spcBef>
              <a:buNone/>
              <a:defRPr sz="1900" b="0" spc="20" baseline="0">
                <a:solidFill>
                  <a:schemeClr val="tx1"/>
                </a:solidFill>
              </a:defRPr>
            </a:lvl1pPr>
          </a:lstStyle>
          <a:p>
            <a:pPr lvl="0"/>
            <a:r>
              <a:rPr lang="en-US" dirty="0"/>
              <a:t>Title</a:t>
            </a:r>
          </a:p>
        </p:txBody>
      </p:sp>
    </p:spTree>
    <p:extLst>
      <p:ext uri="{BB962C8B-B14F-4D97-AF65-F5344CB8AC3E}">
        <p14:creationId xmlns:p14="http://schemas.microsoft.com/office/powerpoint/2010/main" val="343229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anchor="t"/>
          <a:lstStyle/>
          <a:p>
            <a:r>
              <a:rPr lang="en-US"/>
              <a:t>Click to edit Master title style</a:t>
            </a:r>
            <a:endParaRPr lang="en-US" dirty="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39129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10274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71" r:id="rId5"/>
    <p:sldLayoutId id="2147483670" r:id="rId6"/>
    <p:sldLayoutId id="2147483672" r:id="rId7"/>
    <p:sldLayoutId id="2147483654" r:id="rId8"/>
    <p:sldLayoutId id="2147483653" r:id="rId9"/>
    <p:sldLayoutId id="2147483667" r:id="rId10"/>
    <p:sldLayoutId id="2147483668" r:id="rId11"/>
    <p:sldLayoutId id="2147483669" r:id="rId12"/>
    <p:sldLayoutId id="2147483649" r:id="rId13"/>
    <p:sldLayoutId id="2147483651" r:id="rId14"/>
    <p:sldLayoutId id="2147483652" r:id="rId15"/>
    <p:sldLayoutId id="2147483655" r:id="rId16"/>
    <p:sldLayoutId id="2147483656" r:id="rId17"/>
    <p:sldLayoutId id="2147483657" r:id="rId18"/>
  </p:sldLayoutIdLst>
  <p:hf hdr="0" dt="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5.png"/><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8.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1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3385-7A97-4B91-90E4-313A5F6486BE}"/>
              </a:ext>
            </a:extLst>
          </p:cNvPr>
          <p:cNvSpPr>
            <a:spLocks noGrp="1"/>
          </p:cNvSpPr>
          <p:nvPr>
            <p:ph type="ctrTitle"/>
          </p:nvPr>
        </p:nvSpPr>
        <p:spPr>
          <a:xfrm>
            <a:off x="0" y="2707341"/>
            <a:ext cx="4518212" cy="1705283"/>
          </a:xfrm>
        </p:spPr>
        <p:txBody>
          <a:bodyPr vert="horz" lIns="91440" tIns="45720" rIns="91440" bIns="45720" rtlCol="0" anchor="b" anchorCtr="0">
            <a:normAutofit/>
          </a:bodyPr>
          <a:lstStyle/>
          <a:p>
            <a:r>
              <a:rPr lang="en-US" sz="3200" dirty="0"/>
              <a:t>3 </a:t>
            </a:r>
            <a:r>
              <a:rPr lang="uk-UA" sz="3200" dirty="0"/>
              <a:t>березня </a:t>
            </a:r>
            <a:br>
              <a:rPr lang="uk-UA" dirty="0"/>
            </a:br>
            <a:r>
              <a:rPr lang="uk-UA" b="1" dirty="0">
                <a:solidFill>
                  <a:srgbClr val="92D050"/>
                </a:solidFill>
              </a:rPr>
              <a:t>Всесвітній день дикої природи</a:t>
            </a:r>
            <a:endParaRPr lang="en-US" b="1" dirty="0">
              <a:solidFill>
                <a:srgbClr val="92D050"/>
              </a:solidFill>
            </a:endParaRPr>
          </a:p>
        </p:txBody>
      </p:sp>
      <p:pic>
        <p:nvPicPr>
          <p:cNvPr id="8" name="Picture Placeholder 7">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a14:imgEffect>
                  </a14:imgLayer>
                </a14:imgProps>
              </a:ext>
            </a:extLst>
          </a:blip>
          <a:srcRect t="6385" b="6385"/>
          <a:stretch/>
        </p:blipFill>
        <p:spPr>
          <a:xfrm>
            <a:off x="4383024" y="0"/>
            <a:ext cx="7808976" cy="6858000"/>
          </a:xfrm>
        </p:spPr>
      </p:pic>
      <p:sp>
        <p:nvSpPr>
          <p:cNvPr id="6" name="TextBox 5">
            <a:extLst>
              <a:ext uri="{FF2B5EF4-FFF2-40B4-BE49-F238E27FC236}">
                <a16:creationId xmlns:a16="http://schemas.microsoft.com/office/drawing/2014/main" id="{1A4BD6E0-310D-AFAD-5B06-47905C68CDC4}"/>
              </a:ext>
            </a:extLst>
          </p:cNvPr>
          <p:cNvSpPr txBox="1"/>
          <p:nvPr/>
        </p:nvSpPr>
        <p:spPr>
          <a:xfrm>
            <a:off x="26894" y="131160"/>
            <a:ext cx="6069106" cy="261610"/>
          </a:xfrm>
          <a:prstGeom prst="rect">
            <a:avLst/>
          </a:prstGeom>
          <a:noFill/>
        </p:spPr>
        <p:txBody>
          <a:bodyPr wrap="square" rtlCol="0">
            <a:spAutoFit/>
          </a:bodyPr>
          <a:lstStyle/>
          <a:p>
            <a:r>
              <a:rPr lang="uk-UA" sz="1100" dirty="0"/>
              <a:t>Чорнобильський радіаційно-екологічний біосферний заповідник</a:t>
            </a:r>
          </a:p>
        </p:txBody>
      </p:sp>
      <p:pic>
        <p:nvPicPr>
          <p:cNvPr id="9" name="Рисунок 8">
            <a:extLst>
              <a:ext uri="{FF2B5EF4-FFF2-40B4-BE49-F238E27FC236}">
                <a16:creationId xmlns:a16="http://schemas.microsoft.com/office/drawing/2014/main" id="{72705B9F-EF54-5C5C-F760-962F230EC4BC}"/>
              </a:ext>
            </a:extLst>
          </p:cNvPr>
          <p:cNvPicPr>
            <a:picLocks noChangeAspect="1"/>
          </p:cNvPicPr>
          <p:nvPr/>
        </p:nvPicPr>
        <p:blipFill>
          <a:blip r:embed="rId4"/>
          <a:stretch>
            <a:fillRect/>
          </a:stretch>
        </p:blipFill>
        <p:spPr>
          <a:xfrm>
            <a:off x="1747041" y="1039514"/>
            <a:ext cx="1024130" cy="1021082"/>
          </a:xfrm>
          <a:prstGeom prst="rect">
            <a:avLst/>
          </a:prstGeom>
        </p:spPr>
      </p:pic>
    </p:spTree>
    <p:extLst>
      <p:ext uri="{BB962C8B-B14F-4D97-AF65-F5344CB8AC3E}">
        <p14:creationId xmlns:p14="http://schemas.microsoft.com/office/powerpoint/2010/main" val="105761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83E3-686A-4399-B44D-71E2E0C5990C}"/>
              </a:ext>
            </a:extLst>
          </p:cNvPr>
          <p:cNvSpPr>
            <a:spLocks noGrp="1"/>
          </p:cNvSpPr>
          <p:nvPr>
            <p:ph type="ctrTitle"/>
          </p:nvPr>
        </p:nvSpPr>
        <p:spPr>
          <a:xfrm>
            <a:off x="431426" y="4822833"/>
            <a:ext cx="11329147" cy="1766047"/>
          </a:xfrm>
        </p:spPr>
        <p:txBody>
          <a:bodyPr>
            <a:noAutofit/>
          </a:bodyPr>
          <a:lstStyle/>
          <a:p>
            <a:pPr algn="just"/>
            <a:r>
              <a:rPr lang="uk-UA" sz="1600" dirty="0">
                <a:solidFill>
                  <a:srgbClr val="92D050"/>
                </a:solidFill>
              </a:rPr>
              <a:t>Всесвітній день дикої природи (</a:t>
            </a:r>
            <a:r>
              <a:rPr lang="en-US" sz="1600" dirty="0">
                <a:solidFill>
                  <a:srgbClr val="92D050"/>
                </a:solidFill>
              </a:rPr>
              <a:t>World Wildlife Day) </a:t>
            </a:r>
            <a:r>
              <a:rPr lang="uk-UA" sz="1600" dirty="0"/>
              <a:t>відзначається щороку</a:t>
            </a:r>
            <a:br>
              <a:rPr lang="uk-UA" sz="2000" dirty="0"/>
            </a:br>
            <a:r>
              <a:rPr lang="uk-UA" sz="2000" dirty="0"/>
              <a:t> </a:t>
            </a:r>
            <a:r>
              <a:rPr lang="uk-UA" sz="1600" dirty="0">
                <a:solidFill>
                  <a:srgbClr val="92D050"/>
                </a:solidFill>
              </a:rPr>
              <a:t>3 березня </a:t>
            </a:r>
            <a:r>
              <a:rPr lang="uk-UA" sz="1600" dirty="0"/>
              <a:t>на знак підтримки диких тварин і рослин. Екологічна дата була прийнята Генеральною асамблеєю ООН 20 грудня 2013 року, оскільки саме 3 березня у 1973 році було підписано </a:t>
            </a:r>
            <a:r>
              <a:rPr lang="uk-UA" sz="1600" dirty="0">
                <a:solidFill>
                  <a:srgbClr val="92D050"/>
                </a:solidFill>
              </a:rPr>
              <a:t>Конвенцію про міжнародну торгівлю видами дикої фауни і флори, що перебувають під загрозою зникнення,</a:t>
            </a:r>
            <a:r>
              <a:rPr lang="uk-UA" sz="1600" dirty="0"/>
              <a:t> яка також відома як Конвенція </a:t>
            </a:r>
            <a:r>
              <a:rPr lang="en-US" sz="1600" dirty="0"/>
              <a:t>CITES. </a:t>
            </a:r>
            <a:br>
              <a:rPr lang="uk-UA" sz="1600" dirty="0"/>
            </a:br>
            <a:r>
              <a:rPr lang="uk-UA" sz="1600" dirty="0"/>
              <a:t>Цьогоріч день проходить </a:t>
            </a:r>
            <a:r>
              <a:rPr lang="uk-UA" sz="1600" i="1" dirty="0"/>
              <a:t>під гаслом </a:t>
            </a:r>
            <a:r>
              <a:rPr lang="uk-UA" sz="1600" dirty="0">
                <a:solidFill>
                  <a:srgbClr val="92D050"/>
                </a:solidFill>
              </a:rPr>
              <a:t>«</a:t>
            </a:r>
            <a:r>
              <a:rPr lang="ru-RU" sz="1600" dirty="0">
                <a:solidFill>
                  <a:srgbClr val="92D050"/>
                </a:solidFill>
              </a:rPr>
              <a:t>Фінансування охорони дикої природи: Інвестиції в людей та планету</a:t>
            </a:r>
            <a:r>
              <a:rPr lang="uk-UA" sz="1600" dirty="0">
                <a:solidFill>
                  <a:srgbClr val="92D050"/>
                </a:solidFill>
              </a:rPr>
              <a:t>».</a:t>
            </a:r>
            <a:endParaRPr lang="en-US" sz="1600" dirty="0">
              <a:solidFill>
                <a:srgbClr val="92D050"/>
              </a:solidFill>
            </a:endParaRPr>
          </a:p>
        </p:txBody>
      </p:sp>
      <p:pic>
        <p:nvPicPr>
          <p:cNvPr id="6" name="Picture Placeholder 5" descr="A picture containing trees, outdoor, forest, nature, mist">
            <a:extLst>
              <a:ext uri="{FF2B5EF4-FFF2-40B4-BE49-F238E27FC236}">
                <a16:creationId xmlns:a16="http://schemas.microsoft.com/office/drawing/2014/main" id="{286EB37C-928B-4D9A-905B-8EA255EB144E}"/>
              </a:ext>
            </a:extLst>
          </p:cNvPr>
          <p:cNvPicPr>
            <a:picLocks noGrp="1" noChangeAspect="1"/>
          </p:cNvPicPr>
          <p:nvPr>
            <p:ph type="pic" sz="quarter" idx="13"/>
          </p:nvPr>
        </p:nvPicPr>
        <p:blipFill rotWithShape="1">
          <a:blip r:embed="rId2" cstate="screen">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p:blipFill>
        <p:spPr>
          <a:xfrm>
            <a:off x="1524" y="0"/>
            <a:ext cx="12188952" cy="4562856"/>
          </a:xfrm>
        </p:spPr>
      </p:pic>
      <p:sp>
        <p:nvSpPr>
          <p:cNvPr id="7" name="Text Placeholder 80">
            <a:extLst>
              <a:ext uri="{FF2B5EF4-FFF2-40B4-BE49-F238E27FC236}">
                <a16:creationId xmlns:a16="http://schemas.microsoft.com/office/drawing/2014/main" id="{E6D92215-D9F2-654D-C54F-CA4CC0F65954}"/>
              </a:ext>
            </a:extLst>
          </p:cNvPr>
          <p:cNvSpPr txBox="1">
            <a:spLocks/>
          </p:cNvSpPr>
          <p:nvPr/>
        </p:nvSpPr>
        <p:spPr>
          <a:xfrm>
            <a:off x="128662" y="242491"/>
            <a:ext cx="4264043" cy="940850"/>
          </a:xfrm>
          <a:prstGeom prst="rect">
            <a:avLst/>
          </a:prstGeom>
        </p:spPr>
        <p:txBody>
          <a:bodyPr>
            <a:normAutofit/>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dirty="0">
                <a:solidFill>
                  <a:srgbClr val="92D050">
                    <a:alpha val="85000"/>
                  </a:srgbClr>
                </a:solidFill>
              </a:rPr>
              <a:t>Що це за день?</a:t>
            </a:r>
            <a:endParaRPr lang="en-US" sz="3600" b="1" dirty="0">
              <a:solidFill>
                <a:srgbClr val="92D050">
                  <a:alpha val="85000"/>
                </a:srgbClr>
              </a:solidFill>
            </a:endParaRPr>
          </a:p>
        </p:txBody>
      </p:sp>
    </p:spTree>
    <p:extLst>
      <p:ext uri="{BB962C8B-B14F-4D97-AF65-F5344CB8AC3E}">
        <p14:creationId xmlns:p14="http://schemas.microsoft.com/office/powerpoint/2010/main" val="47718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316005" y="763705"/>
            <a:ext cx="4291854" cy="2866599"/>
          </a:xfrm>
        </p:spPr>
        <p:txBody>
          <a:bodyPr>
            <a:normAutofit/>
          </a:bodyPr>
          <a:lstStyle/>
          <a:p>
            <a:pPr algn="ctr"/>
            <a:r>
              <a:rPr lang="uk-UA" sz="3600" b="1" dirty="0">
                <a:solidFill>
                  <a:srgbClr val="92D050">
                    <a:alpha val="75000"/>
                  </a:srgbClr>
                </a:solidFill>
              </a:rPr>
              <a:t>Мета </a:t>
            </a:r>
            <a:br>
              <a:rPr lang="uk-UA" sz="3600" b="1" dirty="0">
                <a:solidFill>
                  <a:srgbClr val="92D050">
                    <a:alpha val="75000"/>
                  </a:srgbClr>
                </a:solidFill>
              </a:rPr>
            </a:br>
            <a:r>
              <a:rPr lang="uk-UA" sz="2400" b="1" dirty="0">
                <a:solidFill>
                  <a:srgbClr val="92D050">
                    <a:alpha val="75000"/>
                  </a:srgbClr>
                </a:solidFill>
              </a:rPr>
              <a:t>Всесвітнього дня дикої природи</a:t>
            </a:r>
            <a:endParaRPr lang="en-US" sz="2400" b="1" dirty="0">
              <a:solidFill>
                <a:srgbClr val="92D050">
                  <a:alpha val="75000"/>
                </a:srgbClr>
              </a:solidFill>
            </a:endParaRPr>
          </a:p>
        </p:txBody>
      </p:sp>
      <p:sp>
        <p:nvSpPr>
          <p:cNvPr id="3" name="Content Placeholder 2">
            <a:extLst>
              <a:ext uri="{FF2B5EF4-FFF2-40B4-BE49-F238E27FC236}">
                <a16:creationId xmlns:a16="http://schemas.microsoft.com/office/drawing/2014/main" id="{A3B54E3C-306E-4FC5-A69F-6423F774DAB8}"/>
              </a:ext>
            </a:extLst>
          </p:cNvPr>
          <p:cNvSpPr>
            <a:spLocks noGrp="1"/>
          </p:cNvSpPr>
          <p:nvPr>
            <p:ph idx="1"/>
          </p:nvPr>
        </p:nvSpPr>
        <p:spPr>
          <a:xfrm>
            <a:off x="4719061" y="687145"/>
            <a:ext cx="6988845" cy="2982604"/>
          </a:xfrm>
        </p:spPr>
        <p:txBody>
          <a:bodyPr>
            <a:normAutofit fontScale="92500" lnSpcReduction="20000"/>
          </a:bodyPr>
          <a:lstStyle/>
          <a:p>
            <a:pPr marL="342900" indent="-342900">
              <a:buFont typeface="Wingdings" panose="05000000000000000000" pitchFamily="2" charset="2"/>
              <a:buChar char="Ø"/>
            </a:pPr>
            <a:r>
              <a:rPr lang="uk-UA" dirty="0"/>
              <a:t>Привернення уваги до проблем зникнення видів</a:t>
            </a:r>
          </a:p>
          <a:p>
            <a:pPr marL="342900" indent="-342900">
              <a:buFont typeface="Wingdings" panose="05000000000000000000" pitchFamily="2" charset="2"/>
              <a:buChar char="Ø"/>
            </a:pPr>
            <a:r>
              <a:rPr lang="uk-UA" dirty="0"/>
              <a:t>Захист рідкісних і зникаючих тварин та рослин</a:t>
            </a:r>
          </a:p>
          <a:p>
            <a:pPr marL="342900" indent="-342900">
              <a:buFont typeface="Wingdings" panose="05000000000000000000" pitchFamily="2" charset="2"/>
              <a:buChar char="Ø"/>
            </a:pPr>
            <a:r>
              <a:rPr lang="uk-UA" dirty="0"/>
              <a:t>Боротьба з браконьєрством та нелегальною торгівлею тваринами і рослинами</a:t>
            </a:r>
          </a:p>
          <a:p>
            <a:pPr marL="342900" indent="-342900">
              <a:buFont typeface="Wingdings" panose="05000000000000000000" pitchFamily="2" charset="2"/>
              <a:buChar char="Ø"/>
            </a:pPr>
            <a:r>
              <a:rPr lang="uk-UA" dirty="0"/>
              <a:t>Популяризація екологічного способу життя</a:t>
            </a:r>
            <a:endParaRPr lang="en-US" dirty="0"/>
          </a:p>
        </p:txBody>
      </p:sp>
      <p:pic>
        <p:nvPicPr>
          <p:cNvPr id="9" name="Picture Placeholder 8" descr="Close up picture of tree rings">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rotWithShape="1">
          <a:blip r:embed="rId2" cstate="screen">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p:blipFill>
        <p:spPr>
          <a:xfrm>
            <a:off x="667512" y="4142232"/>
            <a:ext cx="2606040" cy="2075688"/>
          </a:xfrm>
        </p:spPr>
      </p:pic>
      <p:pic>
        <p:nvPicPr>
          <p:cNvPr id="11" name="Picture Placeholder 10" descr="A close up of a green tree branch with a baby pine cone">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rotWithShape="1">
          <a:blip r:embed="rId4" cstate="screen">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a:stretch/>
        </p:blipFill>
        <p:spPr>
          <a:xfrm>
            <a:off x="3416041" y="4142232"/>
            <a:ext cx="2606040" cy="2075688"/>
          </a:xfrm>
        </p:spPr>
      </p:pic>
      <p:pic>
        <p:nvPicPr>
          <p:cNvPr id="13" name="Picture Placeholder 12" descr="A close-up of tree bark">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rotWithShape="1">
          <a:blip r:embed="rId6" cstate="screen">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a:stretch/>
        </p:blipFill>
        <p:spPr>
          <a:xfrm>
            <a:off x="6164570" y="4142232"/>
            <a:ext cx="2606040" cy="2075688"/>
          </a:xfrm>
        </p:spPr>
      </p:pic>
      <p:pic>
        <p:nvPicPr>
          <p:cNvPr id="15" name="Picture Placeholder 14" descr="A close up of a green tree branch">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8" cstate="screen">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rcRect/>
          <a:stretch/>
        </p:blipFill>
        <p:spPr>
          <a:xfrm>
            <a:off x="8913100" y="4142232"/>
            <a:ext cx="2606040" cy="2075688"/>
          </a:xfrm>
        </p:spPr>
      </p:pic>
      <p:sp>
        <p:nvSpPr>
          <p:cNvPr id="76" name="Slide Number Placeholder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3</a:t>
            </a:fld>
            <a:endParaRPr lang="en-US" dirty="0"/>
          </a:p>
        </p:txBody>
      </p:sp>
    </p:spTree>
    <p:extLst>
      <p:ext uri="{BB962C8B-B14F-4D97-AF65-F5344CB8AC3E}">
        <p14:creationId xmlns:p14="http://schemas.microsoft.com/office/powerpoint/2010/main" val="131723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tree, outdoor, forest, nature">
            <a:extLst>
              <a:ext uri="{FF2B5EF4-FFF2-40B4-BE49-F238E27FC236}">
                <a16:creationId xmlns:a16="http://schemas.microsoft.com/office/drawing/2014/main" id="{28CD82BD-20D4-4910-9A71-4B534FCE62E7}"/>
              </a:ext>
            </a:extLst>
          </p:cNvPr>
          <p:cNvPicPr>
            <a:picLocks noGrp="1" noChangeAspect="1"/>
          </p:cNvPicPr>
          <p:nvPr>
            <p:ph type="pic" sz="quarter" idx="13"/>
          </p:nvPr>
        </p:nvPicPr>
        <p:blipFill rotWithShape="1">
          <a:blip r:embed="rId2" cstate="screen">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2" b="2"/>
          <a:stretch/>
        </p:blipFill>
        <p:spPr>
          <a:xfrm>
            <a:off x="0" y="4160520"/>
            <a:ext cx="4067175" cy="2697480"/>
          </a:xfrm>
        </p:spPr>
      </p:pic>
      <p:pic>
        <p:nvPicPr>
          <p:cNvPr id="15" name="Picture Placeholder 14" descr="A close up of leaves with water droplets ">
            <a:extLst>
              <a:ext uri="{FF2B5EF4-FFF2-40B4-BE49-F238E27FC236}">
                <a16:creationId xmlns:a16="http://schemas.microsoft.com/office/drawing/2014/main" id="{34C758CA-99BE-4230-9424-008948EC328E}"/>
              </a:ext>
            </a:extLst>
          </p:cNvPr>
          <p:cNvPicPr>
            <a:picLocks noGrp="1" noChangeAspect="1"/>
          </p:cNvPicPr>
          <p:nvPr>
            <p:ph type="pic" sz="quarter" idx="14"/>
          </p:nvPr>
        </p:nvPicPr>
        <p:blipFill rotWithShape="1">
          <a:blip r:embed="rId4" cstate="screen">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t="32" b="32"/>
          <a:stretch/>
        </p:blipFill>
        <p:spPr>
          <a:xfrm>
            <a:off x="4059936" y="4160520"/>
            <a:ext cx="4133088" cy="2697480"/>
          </a:xfrm>
        </p:spPr>
      </p:pic>
      <p:pic>
        <p:nvPicPr>
          <p:cNvPr id="17" name="Picture Placeholder 16" descr="A close up of a green tree branch">
            <a:extLst>
              <a:ext uri="{FF2B5EF4-FFF2-40B4-BE49-F238E27FC236}">
                <a16:creationId xmlns:a16="http://schemas.microsoft.com/office/drawing/2014/main" id="{B0A1EFCE-676C-4616-ABD3-11F042604AA6}"/>
              </a:ext>
            </a:extLst>
          </p:cNvPr>
          <p:cNvPicPr>
            <a:picLocks noGrp="1" noChangeAspect="1"/>
          </p:cNvPicPr>
          <p:nvPr>
            <p:ph type="pic" sz="quarter" idx="15"/>
          </p:nvPr>
        </p:nvPicPr>
        <p:blipFill rotWithShape="1">
          <a:blip r:embed="rId6" cstate="screen">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l="48" r="48"/>
          <a:stretch/>
        </p:blipFill>
        <p:spPr>
          <a:xfrm>
            <a:off x="8193024" y="4160520"/>
            <a:ext cx="4005072" cy="2697480"/>
          </a:xfrm>
        </p:spPr>
      </p:pic>
      <p:sp>
        <p:nvSpPr>
          <p:cNvPr id="184" name="Slide Number Placeholder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4</a:t>
            </a:fld>
            <a:endParaRPr lang="en-US" dirty="0"/>
          </a:p>
        </p:txBody>
      </p:sp>
      <p:sp>
        <p:nvSpPr>
          <p:cNvPr id="3" name="Місце для тексту 2">
            <a:extLst>
              <a:ext uri="{FF2B5EF4-FFF2-40B4-BE49-F238E27FC236}">
                <a16:creationId xmlns:a16="http://schemas.microsoft.com/office/drawing/2014/main" id="{E110309D-9089-FD8F-DCDF-C596EDF238B2}"/>
              </a:ext>
            </a:extLst>
          </p:cNvPr>
          <p:cNvSpPr>
            <a:spLocks noGrp="1"/>
          </p:cNvSpPr>
          <p:nvPr>
            <p:ph type="body" sz="quarter" idx="16"/>
          </p:nvPr>
        </p:nvSpPr>
        <p:spPr>
          <a:xfrm>
            <a:off x="365746" y="394892"/>
            <a:ext cx="11460507" cy="1218755"/>
          </a:xfrm>
        </p:spPr>
        <p:txBody>
          <a:bodyPr>
            <a:normAutofit/>
          </a:bodyPr>
          <a:lstStyle/>
          <a:p>
            <a:r>
              <a:rPr lang="uk-UA" sz="2000" b="1" dirty="0">
                <a:solidFill>
                  <a:srgbClr val="92D050">
                    <a:alpha val="85000"/>
                  </a:srgbClr>
                </a:solidFill>
              </a:rPr>
              <a:t>Дика природа </a:t>
            </a:r>
            <a:r>
              <a:rPr lang="uk-UA" sz="2000" dirty="0"/>
              <a:t>– це всі живі організми (тварини, рослини, гриби, мікроорганізми) та природні екосистеми, які існують без втручання людини. Це ліси, гори, степи, річки, океани та інші природні місця, де живі істоти взаємодіють між собою.</a:t>
            </a:r>
          </a:p>
        </p:txBody>
      </p:sp>
      <p:sp>
        <p:nvSpPr>
          <p:cNvPr id="4" name="TextBox 3">
            <a:extLst>
              <a:ext uri="{FF2B5EF4-FFF2-40B4-BE49-F238E27FC236}">
                <a16:creationId xmlns:a16="http://schemas.microsoft.com/office/drawing/2014/main" id="{69C454B5-12C4-332A-ADB0-DA2B995089A4}"/>
              </a:ext>
            </a:extLst>
          </p:cNvPr>
          <p:cNvSpPr txBox="1"/>
          <p:nvPr/>
        </p:nvSpPr>
        <p:spPr>
          <a:xfrm>
            <a:off x="365746" y="2097315"/>
            <a:ext cx="11342159" cy="1200329"/>
          </a:xfrm>
          <a:prstGeom prst="rect">
            <a:avLst/>
          </a:prstGeom>
          <a:noFill/>
        </p:spPr>
        <p:txBody>
          <a:bodyPr wrap="square" rtlCol="0">
            <a:spAutoFit/>
          </a:bodyPr>
          <a:lstStyle/>
          <a:p>
            <a:r>
              <a:rPr lang="uk-UA" b="1" dirty="0">
                <a:solidFill>
                  <a:srgbClr val="92D050"/>
                </a:solidFill>
              </a:rPr>
              <a:t>Ознаки дикої природи:</a:t>
            </a:r>
          </a:p>
          <a:p>
            <a:pPr marL="285750" indent="-285750">
              <a:buFont typeface="Wingdings" panose="05000000000000000000" pitchFamily="2" charset="2"/>
              <a:buChar char="Ø"/>
            </a:pPr>
            <a:r>
              <a:rPr lang="uk-UA" dirty="0">
                <a:solidFill>
                  <a:schemeClr val="tx2"/>
                </a:solidFill>
              </a:rPr>
              <a:t>Природний баланс – самостійно регулюється без допомоги людини.</a:t>
            </a:r>
          </a:p>
          <a:p>
            <a:pPr marL="285750" indent="-285750">
              <a:buFont typeface="Wingdings" panose="05000000000000000000" pitchFamily="2" charset="2"/>
              <a:buChar char="Ø"/>
            </a:pPr>
            <a:r>
              <a:rPr lang="uk-UA" dirty="0">
                <a:solidFill>
                  <a:schemeClr val="tx2"/>
                </a:solidFill>
              </a:rPr>
              <a:t>Біорізноманіття – велика кількість різних видів тварин і рослин.</a:t>
            </a:r>
          </a:p>
          <a:p>
            <a:pPr marL="285750" indent="-285750">
              <a:buFont typeface="Wingdings" panose="05000000000000000000" pitchFamily="2" charset="2"/>
              <a:buChar char="Ø"/>
            </a:pPr>
            <a:r>
              <a:rPr lang="uk-UA" dirty="0">
                <a:solidFill>
                  <a:schemeClr val="tx2"/>
                </a:solidFill>
              </a:rPr>
              <a:t>Відсутність значного впливу людини – території, які не були змінені цивілізацією.</a:t>
            </a:r>
          </a:p>
        </p:txBody>
      </p:sp>
    </p:spTree>
    <p:extLst>
      <p:ext uri="{BB962C8B-B14F-4D97-AF65-F5344CB8AC3E}">
        <p14:creationId xmlns:p14="http://schemas.microsoft.com/office/powerpoint/2010/main" val="3281439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DAC4-BCFB-42F6-BA9A-039BB65BF0A4}"/>
              </a:ext>
            </a:extLst>
          </p:cNvPr>
          <p:cNvSpPr>
            <a:spLocks noGrp="1"/>
          </p:cNvSpPr>
          <p:nvPr>
            <p:ph type="title"/>
          </p:nvPr>
        </p:nvSpPr>
        <p:spPr>
          <a:xfrm>
            <a:off x="2532594" y="100817"/>
            <a:ext cx="7102006" cy="1240966"/>
          </a:xfrm>
        </p:spPr>
        <p:txBody>
          <a:bodyPr>
            <a:normAutofit/>
          </a:bodyPr>
          <a:lstStyle/>
          <a:p>
            <a:pPr algn="ctr"/>
            <a:r>
              <a:rPr lang="uk-UA" sz="2800" b="1" dirty="0">
                <a:solidFill>
                  <a:srgbClr val="92D050">
                    <a:alpha val="75000"/>
                  </a:srgbClr>
                </a:solidFill>
              </a:rPr>
              <a:t>Як дика природа впливає на добробут планети?</a:t>
            </a:r>
            <a:endParaRPr lang="en-US" sz="2800" b="1" dirty="0">
              <a:solidFill>
                <a:srgbClr val="92D050">
                  <a:alpha val="75000"/>
                </a:srgbClr>
              </a:solidFill>
            </a:endParaRPr>
          </a:p>
        </p:txBody>
      </p:sp>
      <p:sp>
        <p:nvSpPr>
          <p:cNvPr id="3" name="Content Placeholder 2">
            <a:extLst>
              <a:ext uri="{FF2B5EF4-FFF2-40B4-BE49-F238E27FC236}">
                <a16:creationId xmlns:a16="http://schemas.microsoft.com/office/drawing/2014/main" id="{AA3941B7-49D8-4ECD-BBC8-6588DECB37CC}"/>
              </a:ext>
            </a:extLst>
          </p:cNvPr>
          <p:cNvSpPr>
            <a:spLocks noGrp="1"/>
          </p:cNvSpPr>
          <p:nvPr>
            <p:ph idx="1"/>
          </p:nvPr>
        </p:nvSpPr>
        <p:spPr>
          <a:xfrm>
            <a:off x="233988" y="1137226"/>
            <a:ext cx="11699219" cy="1489434"/>
          </a:xfrm>
        </p:spPr>
        <p:txBody>
          <a:bodyPr>
            <a:normAutofit/>
          </a:bodyPr>
          <a:lstStyle/>
          <a:p>
            <a:pPr algn="just"/>
            <a:r>
              <a:rPr lang="ru-RU" sz="1400" dirty="0"/>
              <a:t>Від тигра до </a:t>
            </a:r>
            <a:r>
              <a:rPr lang="ru-RU" sz="1400" dirty="0" err="1"/>
              <a:t>бджоли-трудівниці</a:t>
            </a:r>
            <a:r>
              <a:rPr lang="ru-RU" sz="1400" dirty="0"/>
              <a:t> </a:t>
            </a:r>
            <a:r>
              <a:rPr lang="ru-RU" sz="1400" dirty="0" err="1"/>
              <a:t>величезне</a:t>
            </a:r>
            <a:r>
              <a:rPr lang="ru-RU" sz="1400" dirty="0"/>
              <a:t> </a:t>
            </a:r>
            <a:r>
              <a:rPr lang="ru-RU" sz="1400" dirty="0" err="1"/>
              <a:t>різноманіття</a:t>
            </a:r>
            <a:r>
              <a:rPr lang="ru-RU" sz="1400" dirty="0"/>
              <a:t> живого на </a:t>
            </a:r>
            <a:r>
              <a:rPr lang="ru-RU" sz="1400" dirty="0" err="1"/>
              <a:t>Землі</a:t>
            </a:r>
            <a:r>
              <a:rPr lang="ru-RU" sz="1400" dirty="0"/>
              <a:t> </a:t>
            </a:r>
            <a:r>
              <a:rPr lang="ru-RU" sz="1400" dirty="0" err="1">
                <a:solidFill>
                  <a:srgbClr val="92D050">
                    <a:alpha val="85000"/>
                  </a:srgbClr>
                </a:solidFill>
              </a:rPr>
              <a:t>має</a:t>
            </a:r>
            <a:r>
              <a:rPr lang="ru-RU" sz="1400" dirty="0">
                <a:solidFill>
                  <a:srgbClr val="92D050">
                    <a:alpha val="85000"/>
                  </a:srgbClr>
                </a:solidFill>
              </a:rPr>
              <a:t> </a:t>
            </a:r>
            <a:r>
              <a:rPr lang="ru-RU" sz="1400" dirty="0" err="1">
                <a:solidFill>
                  <a:srgbClr val="92D050">
                    <a:alpha val="85000"/>
                  </a:srgbClr>
                </a:solidFill>
              </a:rPr>
              <a:t>ключовий</a:t>
            </a:r>
            <a:r>
              <a:rPr lang="ru-RU" sz="1400" dirty="0">
                <a:solidFill>
                  <a:srgbClr val="92D050">
                    <a:alpha val="85000"/>
                  </a:srgbClr>
                </a:solidFill>
              </a:rPr>
              <a:t> </a:t>
            </a:r>
            <a:r>
              <a:rPr lang="ru-RU" sz="1400" dirty="0" err="1">
                <a:solidFill>
                  <a:srgbClr val="92D050">
                    <a:alpha val="85000"/>
                  </a:srgbClr>
                </a:solidFill>
              </a:rPr>
              <a:t>вплив</a:t>
            </a:r>
            <a:r>
              <a:rPr lang="ru-RU" sz="1400" dirty="0">
                <a:solidFill>
                  <a:srgbClr val="92D050">
                    <a:alpha val="85000"/>
                  </a:srgbClr>
                </a:solidFill>
              </a:rPr>
              <a:t> </a:t>
            </a:r>
            <a:r>
              <a:rPr lang="ru-RU" sz="1400" dirty="0"/>
              <a:t>на </a:t>
            </a:r>
            <a:r>
              <a:rPr lang="ru-RU" sz="1400" dirty="0" err="1"/>
              <a:t>добробут</a:t>
            </a:r>
            <a:r>
              <a:rPr lang="ru-RU" sz="1400" dirty="0"/>
              <a:t> як </a:t>
            </a:r>
            <a:r>
              <a:rPr lang="ru-RU" sz="1400" dirty="0" err="1"/>
              <a:t>окремої</a:t>
            </a:r>
            <a:r>
              <a:rPr lang="ru-RU" sz="1400" dirty="0"/>
              <a:t> </a:t>
            </a:r>
            <a:r>
              <a:rPr lang="ru-RU" sz="1400" dirty="0" err="1"/>
              <a:t>людини</a:t>
            </a:r>
            <a:r>
              <a:rPr lang="ru-RU" sz="1400" dirty="0"/>
              <a:t>, так і планети в </a:t>
            </a:r>
            <a:r>
              <a:rPr lang="ru-RU" sz="1400" dirty="0" err="1"/>
              <a:t>цілому</a:t>
            </a:r>
            <a:r>
              <a:rPr lang="ru-RU" sz="1400" dirty="0"/>
              <a:t>. Від </a:t>
            </a:r>
            <a:r>
              <a:rPr lang="ru-RU" sz="1400" dirty="0" err="1"/>
              <a:t>величезного</a:t>
            </a:r>
            <a:r>
              <a:rPr lang="ru-RU" sz="1400" dirty="0"/>
              <a:t> </a:t>
            </a:r>
            <a:r>
              <a:rPr lang="ru-RU" sz="1400" dirty="0" err="1"/>
              <a:t>асортименту</a:t>
            </a:r>
            <a:r>
              <a:rPr lang="ru-RU" sz="1400" dirty="0"/>
              <a:t> природних </a:t>
            </a:r>
            <a:r>
              <a:rPr lang="ru-RU" sz="1400" dirty="0" err="1"/>
              <a:t>показників</a:t>
            </a:r>
            <a:r>
              <a:rPr lang="ru-RU" sz="1400" dirty="0"/>
              <a:t> до захисту від </a:t>
            </a:r>
            <a:r>
              <a:rPr lang="ru-RU" sz="1400" dirty="0" err="1"/>
              <a:t>кліматичних</a:t>
            </a:r>
            <a:r>
              <a:rPr lang="ru-RU" sz="1400" dirty="0"/>
              <a:t> </a:t>
            </a:r>
            <a:r>
              <a:rPr lang="ru-RU" sz="1400" dirty="0" err="1"/>
              <a:t>потрясінь</a:t>
            </a:r>
            <a:r>
              <a:rPr lang="ru-RU" sz="1400" dirty="0"/>
              <a:t> і </a:t>
            </a:r>
            <a:r>
              <a:rPr lang="ru-RU" sz="1400" dirty="0" err="1"/>
              <a:t>поліпшення</a:t>
            </a:r>
            <a:r>
              <a:rPr lang="ru-RU" sz="1400" dirty="0"/>
              <a:t> стану </a:t>
            </a:r>
            <a:r>
              <a:rPr lang="ru-RU" sz="1400" dirty="0" err="1"/>
              <a:t>ґрунту</a:t>
            </a:r>
            <a:r>
              <a:rPr lang="ru-RU" sz="1400" dirty="0"/>
              <a:t>, – </a:t>
            </a:r>
            <a:r>
              <a:rPr lang="ru-RU" sz="1400" dirty="0">
                <a:solidFill>
                  <a:srgbClr val="92D050">
                    <a:alpha val="85000"/>
                  </a:srgbClr>
                </a:solidFill>
              </a:rPr>
              <a:t>дика природа </a:t>
            </a:r>
            <a:r>
              <a:rPr lang="ru-RU" sz="1400" dirty="0" err="1">
                <a:solidFill>
                  <a:srgbClr val="92D050">
                    <a:alpha val="85000"/>
                  </a:srgbClr>
                </a:solidFill>
              </a:rPr>
              <a:t>потрібна</a:t>
            </a:r>
            <a:r>
              <a:rPr lang="ru-RU" sz="1400" dirty="0">
                <a:solidFill>
                  <a:srgbClr val="92D050">
                    <a:alpha val="85000"/>
                  </a:srgbClr>
                </a:solidFill>
              </a:rPr>
              <a:t> для </a:t>
            </a:r>
            <a:r>
              <a:rPr lang="ru-RU" sz="1400" dirty="0" err="1">
                <a:solidFill>
                  <a:srgbClr val="92D050">
                    <a:alpha val="85000"/>
                  </a:srgbClr>
                </a:solidFill>
              </a:rPr>
              <a:t>нашого</a:t>
            </a:r>
            <a:r>
              <a:rPr lang="ru-RU" sz="1400" dirty="0">
                <a:solidFill>
                  <a:srgbClr val="92D050">
                    <a:alpha val="85000"/>
                  </a:srgbClr>
                </a:solidFill>
              </a:rPr>
              <a:t> </a:t>
            </a:r>
            <a:r>
              <a:rPr lang="ru-RU" sz="1400" dirty="0" err="1">
                <a:solidFill>
                  <a:srgbClr val="92D050">
                    <a:alpha val="85000"/>
                  </a:srgbClr>
                </a:solidFill>
              </a:rPr>
              <a:t>виживання</a:t>
            </a:r>
            <a:r>
              <a:rPr lang="ru-RU" sz="1400" dirty="0">
                <a:solidFill>
                  <a:srgbClr val="92D050">
                    <a:alpha val="85000"/>
                  </a:srgbClr>
                </a:solidFill>
              </a:rPr>
              <a:t>, </a:t>
            </a:r>
            <a:r>
              <a:rPr lang="ru-RU" sz="1400" dirty="0" err="1">
                <a:solidFill>
                  <a:srgbClr val="92D050">
                    <a:alpha val="85000"/>
                  </a:srgbClr>
                </a:solidFill>
              </a:rPr>
              <a:t>благополуччя</a:t>
            </a:r>
            <a:r>
              <a:rPr lang="ru-RU" sz="1400" dirty="0">
                <a:solidFill>
                  <a:srgbClr val="92D050">
                    <a:alpha val="85000"/>
                  </a:srgbClr>
                </a:solidFill>
              </a:rPr>
              <a:t> та </a:t>
            </a:r>
            <a:r>
              <a:rPr lang="ru-RU" sz="1400" dirty="0" err="1">
                <a:solidFill>
                  <a:srgbClr val="92D050">
                    <a:alpha val="85000"/>
                  </a:srgbClr>
                </a:solidFill>
              </a:rPr>
              <a:t>процвітання</a:t>
            </a:r>
            <a:r>
              <a:rPr lang="ru-RU" sz="1400" dirty="0">
                <a:solidFill>
                  <a:srgbClr val="92D050">
                    <a:alpha val="85000"/>
                  </a:srgbClr>
                </a:solidFill>
              </a:rPr>
              <a:t>.</a:t>
            </a:r>
          </a:p>
          <a:p>
            <a:pPr marL="285750" indent="-285750" algn="just">
              <a:buFont typeface="Arial" panose="020B0604020202020204" pitchFamily="34" charset="0"/>
              <a:buChar char="•"/>
            </a:pPr>
            <a:r>
              <a:rPr lang="ru-RU" sz="1400" dirty="0">
                <a:solidFill>
                  <a:srgbClr val="92D050">
                    <a:alpha val="85000"/>
                  </a:srgbClr>
                </a:solidFill>
              </a:rPr>
              <a:t>Ось </a:t>
            </a:r>
            <a:r>
              <a:rPr lang="ru-RU" sz="1400" dirty="0" err="1">
                <a:solidFill>
                  <a:srgbClr val="92D050">
                    <a:alpha val="85000"/>
                  </a:srgbClr>
                </a:solidFill>
              </a:rPr>
              <a:t>лише</a:t>
            </a:r>
            <a:r>
              <a:rPr lang="ru-RU" sz="1400" dirty="0">
                <a:solidFill>
                  <a:srgbClr val="92D050">
                    <a:alpha val="85000"/>
                  </a:srgbClr>
                </a:solidFill>
              </a:rPr>
              <a:t> </a:t>
            </a:r>
            <a:r>
              <a:rPr lang="ru-RU" sz="1400" dirty="0" err="1">
                <a:solidFill>
                  <a:srgbClr val="92D050">
                    <a:alpha val="85000"/>
                  </a:srgbClr>
                </a:solidFill>
              </a:rPr>
              <a:t>кілька</a:t>
            </a:r>
            <a:r>
              <a:rPr lang="ru-RU" sz="1400" dirty="0">
                <a:solidFill>
                  <a:srgbClr val="92D050">
                    <a:alpha val="85000"/>
                  </a:srgbClr>
                </a:solidFill>
              </a:rPr>
              <a:t> причин </a:t>
            </a:r>
            <a:r>
              <a:rPr lang="ru-RU" sz="1400" dirty="0" err="1"/>
              <a:t>із</a:t>
            </a:r>
            <a:r>
              <a:rPr lang="ru-RU" sz="1400" dirty="0"/>
              <a:t> </a:t>
            </a:r>
            <a:r>
              <a:rPr lang="ru-RU" sz="1400" dirty="0" err="1"/>
              <a:t>багатьох</a:t>
            </a:r>
            <a:r>
              <a:rPr lang="ru-RU" sz="1400" dirty="0"/>
              <a:t>, </a:t>
            </a:r>
            <a:r>
              <a:rPr lang="ru-RU" sz="1400" dirty="0" err="1"/>
              <a:t>чому</a:t>
            </a:r>
            <a:r>
              <a:rPr lang="ru-RU" sz="1400" dirty="0"/>
              <a:t> дика природа </a:t>
            </a:r>
            <a:r>
              <a:rPr lang="ru-RU" sz="1400" dirty="0" err="1"/>
              <a:t>має</a:t>
            </a:r>
            <a:r>
              <a:rPr lang="ru-RU" sz="1400" dirty="0"/>
              <a:t> бути головною для </a:t>
            </a:r>
            <a:r>
              <a:rPr lang="ru-RU" sz="1400" dirty="0" err="1"/>
              <a:t>всіх</a:t>
            </a:r>
            <a:r>
              <a:rPr lang="ru-RU" sz="1400" dirty="0"/>
              <a:t> нас та </a:t>
            </a:r>
            <a:r>
              <a:rPr lang="ru-RU" sz="1400" dirty="0" err="1"/>
              <a:t>чому</a:t>
            </a:r>
            <a:r>
              <a:rPr lang="ru-RU" sz="1400" dirty="0"/>
              <a:t> </a:t>
            </a:r>
            <a:r>
              <a:rPr lang="ru-RU" sz="1400" dirty="0" err="1"/>
              <a:t>кожна</a:t>
            </a:r>
            <a:r>
              <a:rPr lang="ru-RU" sz="1400" dirty="0"/>
              <a:t> </a:t>
            </a:r>
            <a:r>
              <a:rPr lang="ru-RU" sz="1400" dirty="0" err="1"/>
              <a:t>людина</a:t>
            </a:r>
            <a:r>
              <a:rPr lang="ru-RU" sz="1400" dirty="0"/>
              <a:t> </a:t>
            </a:r>
            <a:r>
              <a:rPr lang="ru-RU" sz="1400" dirty="0" err="1"/>
              <a:t>має</a:t>
            </a:r>
            <a:r>
              <a:rPr lang="ru-RU" sz="1400" dirty="0"/>
              <a:t> </a:t>
            </a:r>
            <a:r>
              <a:rPr lang="ru-RU" sz="1400" dirty="0" err="1"/>
              <a:t>задуматися</a:t>
            </a:r>
            <a:r>
              <a:rPr lang="ru-RU" sz="1400" dirty="0"/>
              <a:t> про стан </a:t>
            </a:r>
            <a:r>
              <a:rPr lang="ru-RU" sz="1400" dirty="0" err="1"/>
              <a:t>багатьох</a:t>
            </a:r>
            <a:r>
              <a:rPr lang="ru-RU" sz="1400" dirty="0"/>
              <a:t> </a:t>
            </a:r>
            <a:r>
              <a:rPr lang="ru-RU" sz="1400" dirty="0" err="1"/>
              <a:t>видів</a:t>
            </a:r>
            <a:r>
              <a:rPr lang="ru-RU" sz="1400" dirty="0"/>
              <a:t>, </a:t>
            </a:r>
            <a:r>
              <a:rPr lang="ru-RU" sz="1400" dirty="0" err="1"/>
              <a:t>які</a:t>
            </a:r>
            <a:r>
              <a:rPr lang="ru-RU" sz="1400" dirty="0"/>
              <a:t> </a:t>
            </a:r>
            <a:r>
              <a:rPr lang="ru-RU" sz="1400" dirty="0" err="1"/>
              <a:t>знаходять</a:t>
            </a:r>
            <a:r>
              <a:rPr lang="ru-RU" sz="1400" dirty="0"/>
              <a:t> під </a:t>
            </a:r>
            <a:r>
              <a:rPr lang="ru-RU" sz="1400" dirty="0" err="1"/>
              <a:t>загрозою</a:t>
            </a:r>
            <a:r>
              <a:rPr lang="ru-RU" sz="1400" dirty="0"/>
              <a:t> </a:t>
            </a:r>
            <a:r>
              <a:rPr lang="ru-RU" sz="1400" dirty="0" err="1"/>
              <a:t>зникнення</a:t>
            </a:r>
            <a:r>
              <a:rPr lang="ru-RU" sz="1400" dirty="0"/>
              <a:t>:</a:t>
            </a:r>
            <a:endParaRPr lang="en-US" sz="1400" dirty="0"/>
          </a:p>
        </p:txBody>
      </p:sp>
      <p:sp>
        <p:nvSpPr>
          <p:cNvPr id="44" name="Slide Number Placeholder 43">
            <a:extLst>
              <a:ext uri="{FF2B5EF4-FFF2-40B4-BE49-F238E27FC236}">
                <a16:creationId xmlns:a16="http://schemas.microsoft.com/office/drawing/2014/main" id="{5BF29222-3F80-4F2B-90CE-3D40FFF16D70}"/>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5</a:t>
            </a:fld>
            <a:endParaRPr lang="en-US" dirty="0"/>
          </a:p>
        </p:txBody>
      </p:sp>
      <p:sp>
        <p:nvSpPr>
          <p:cNvPr id="10" name="TextBox 9">
            <a:extLst>
              <a:ext uri="{FF2B5EF4-FFF2-40B4-BE49-F238E27FC236}">
                <a16:creationId xmlns:a16="http://schemas.microsoft.com/office/drawing/2014/main" id="{D323634D-DAB6-CC8B-A1D1-B449DEB8AA4D}"/>
              </a:ext>
            </a:extLst>
          </p:cNvPr>
          <p:cNvSpPr txBox="1"/>
          <p:nvPr/>
        </p:nvSpPr>
        <p:spPr>
          <a:xfrm>
            <a:off x="233988" y="2675623"/>
            <a:ext cx="11564749" cy="1815882"/>
          </a:xfrm>
          <a:prstGeom prst="rect">
            <a:avLst/>
          </a:prstGeom>
          <a:noFill/>
        </p:spPr>
        <p:txBody>
          <a:bodyPr wrap="square" rtlCol="0">
            <a:spAutoFit/>
          </a:bodyPr>
          <a:lstStyle/>
          <a:p>
            <a:pPr marL="285750" indent="-285750" algn="just">
              <a:buFont typeface="Wingdings" panose="05000000000000000000" pitchFamily="2" charset="2"/>
              <a:buChar char="Ø"/>
            </a:pPr>
            <a:r>
              <a:rPr lang="ru-RU" sz="1400" dirty="0" err="1">
                <a:solidFill>
                  <a:srgbClr val="92D050"/>
                </a:solidFill>
              </a:rPr>
              <a:t>Захист</a:t>
            </a:r>
            <a:r>
              <a:rPr lang="ru-RU" sz="1400" dirty="0">
                <a:solidFill>
                  <a:srgbClr val="92D050"/>
                </a:solidFill>
              </a:rPr>
              <a:t> від </a:t>
            </a:r>
            <a:r>
              <a:rPr lang="ru-RU" sz="1400" dirty="0" err="1">
                <a:solidFill>
                  <a:srgbClr val="92D050"/>
                </a:solidFill>
              </a:rPr>
              <a:t>змін</a:t>
            </a:r>
            <a:r>
              <a:rPr lang="ru-RU" sz="1400" dirty="0">
                <a:solidFill>
                  <a:srgbClr val="92D050"/>
                </a:solidFill>
              </a:rPr>
              <a:t> </a:t>
            </a:r>
            <a:r>
              <a:rPr lang="ru-RU" sz="1400" dirty="0" err="1">
                <a:solidFill>
                  <a:srgbClr val="92D050"/>
                </a:solidFill>
              </a:rPr>
              <a:t>клімату</a:t>
            </a:r>
            <a:r>
              <a:rPr lang="ru-RU" sz="1400" dirty="0">
                <a:solidFill>
                  <a:srgbClr val="92D050"/>
                </a:solidFill>
              </a:rPr>
              <a:t>: </a:t>
            </a:r>
            <a:r>
              <a:rPr lang="ru-RU" sz="1400" dirty="0" err="1">
                <a:solidFill>
                  <a:schemeClr val="tx2"/>
                </a:solidFill>
              </a:rPr>
              <a:t>дикі</a:t>
            </a:r>
            <a:r>
              <a:rPr lang="ru-RU" sz="1400" dirty="0">
                <a:solidFill>
                  <a:schemeClr val="tx2"/>
                </a:solidFill>
              </a:rPr>
              <a:t> </a:t>
            </a:r>
            <a:r>
              <a:rPr lang="ru-RU" sz="1400" dirty="0" err="1">
                <a:solidFill>
                  <a:schemeClr val="tx2"/>
                </a:solidFill>
              </a:rPr>
              <a:t>тварини</a:t>
            </a:r>
            <a:r>
              <a:rPr lang="ru-RU" sz="1400" dirty="0">
                <a:solidFill>
                  <a:schemeClr val="tx2"/>
                </a:solidFill>
              </a:rPr>
              <a:t> </a:t>
            </a:r>
            <a:r>
              <a:rPr lang="ru-RU" sz="1400" dirty="0" err="1">
                <a:solidFill>
                  <a:schemeClr val="tx2"/>
                </a:solidFill>
              </a:rPr>
              <a:t>можуть</a:t>
            </a:r>
            <a:r>
              <a:rPr lang="ru-RU" sz="1400" dirty="0">
                <a:solidFill>
                  <a:schemeClr val="tx2"/>
                </a:solidFill>
              </a:rPr>
              <a:t> </a:t>
            </a:r>
            <a:r>
              <a:rPr lang="ru-RU" sz="1400" dirty="0" err="1">
                <a:solidFill>
                  <a:schemeClr val="tx2"/>
                </a:solidFill>
              </a:rPr>
              <a:t>значно</a:t>
            </a:r>
            <a:r>
              <a:rPr lang="ru-RU" sz="1400" dirty="0">
                <a:solidFill>
                  <a:schemeClr val="tx2"/>
                </a:solidFill>
              </a:rPr>
              <a:t> </a:t>
            </a:r>
            <a:r>
              <a:rPr lang="ru-RU" sz="1400" dirty="0" err="1">
                <a:solidFill>
                  <a:schemeClr val="tx2"/>
                </a:solidFill>
              </a:rPr>
              <a:t>порушити</a:t>
            </a:r>
            <a:r>
              <a:rPr lang="ru-RU" sz="1400" dirty="0">
                <a:solidFill>
                  <a:schemeClr val="tx2"/>
                </a:solidFill>
              </a:rPr>
              <a:t> частоту та </a:t>
            </a:r>
            <a:r>
              <a:rPr lang="ru-RU" sz="1400" dirty="0" err="1">
                <a:solidFill>
                  <a:schemeClr val="tx2"/>
                </a:solidFill>
              </a:rPr>
              <a:t>інтенсивність</a:t>
            </a:r>
            <a:r>
              <a:rPr lang="ru-RU" sz="1400" dirty="0">
                <a:solidFill>
                  <a:schemeClr val="tx2"/>
                </a:solidFill>
              </a:rPr>
              <a:t> </a:t>
            </a:r>
            <a:r>
              <a:rPr lang="ru-RU" sz="1400" dirty="0" err="1">
                <a:solidFill>
                  <a:schemeClr val="tx2"/>
                </a:solidFill>
              </a:rPr>
              <a:t>руйнівних</a:t>
            </a:r>
            <a:r>
              <a:rPr lang="ru-RU" sz="1400" dirty="0">
                <a:solidFill>
                  <a:schemeClr val="tx2"/>
                </a:solidFill>
              </a:rPr>
              <a:t> </a:t>
            </a:r>
            <a:r>
              <a:rPr lang="ru-RU" sz="1400" dirty="0" err="1">
                <a:solidFill>
                  <a:schemeClr val="tx2"/>
                </a:solidFill>
              </a:rPr>
              <a:t>лісових</a:t>
            </a:r>
            <a:r>
              <a:rPr lang="ru-RU" sz="1400" dirty="0">
                <a:solidFill>
                  <a:schemeClr val="tx2"/>
                </a:solidFill>
              </a:rPr>
              <a:t> </a:t>
            </a:r>
            <a:r>
              <a:rPr lang="ru-RU" sz="1400" dirty="0" err="1">
                <a:solidFill>
                  <a:schemeClr val="tx2"/>
                </a:solidFill>
              </a:rPr>
              <a:t>пожеж</a:t>
            </a:r>
            <a:r>
              <a:rPr lang="ru-RU" sz="1400" dirty="0">
                <a:solidFill>
                  <a:schemeClr val="tx2"/>
                </a:solidFill>
              </a:rPr>
              <a:t>, </a:t>
            </a:r>
            <a:r>
              <a:rPr lang="ru-RU" sz="1400" dirty="0" err="1">
                <a:solidFill>
                  <a:schemeClr val="tx2"/>
                </a:solidFill>
              </a:rPr>
              <a:t>поїдаючи</a:t>
            </a:r>
            <a:r>
              <a:rPr lang="ru-RU" sz="1400" dirty="0">
                <a:solidFill>
                  <a:schemeClr val="tx2"/>
                </a:solidFill>
              </a:rPr>
              <a:t> траву, через яку </a:t>
            </a:r>
            <a:r>
              <a:rPr lang="ru-RU" sz="1400" dirty="0" err="1">
                <a:solidFill>
                  <a:schemeClr val="tx2"/>
                </a:solidFill>
              </a:rPr>
              <a:t>може</a:t>
            </a:r>
            <a:r>
              <a:rPr lang="ru-RU" sz="1400" dirty="0">
                <a:solidFill>
                  <a:schemeClr val="tx2"/>
                </a:solidFill>
              </a:rPr>
              <a:t> </a:t>
            </a:r>
            <a:r>
              <a:rPr lang="ru-RU" sz="1400" dirty="0" err="1">
                <a:solidFill>
                  <a:schemeClr val="tx2"/>
                </a:solidFill>
              </a:rPr>
              <a:t>виникати</a:t>
            </a:r>
            <a:r>
              <a:rPr lang="ru-RU" sz="1400" dirty="0">
                <a:solidFill>
                  <a:schemeClr val="tx2"/>
                </a:solidFill>
              </a:rPr>
              <a:t> та </a:t>
            </a:r>
            <a:r>
              <a:rPr lang="ru-RU" sz="1400" dirty="0" err="1">
                <a:solidFill>
                  <a:schemeClr val="tx2"/>
                </a:solidFill>
              </a:rPr>
              <a:t>ширитися</a:t>
            </a:r>
            <a:r>
              <a:rPr lang="ru-RU" sz="1400" dirty="0">
                <a:solidFill>
                  <a:schemeClr val="tx2"/>
                </a:solidFill>
              </a:rPr>
              <a:t> </a:t>
            </a:r>
            <a:r>
              <a:rPr lang="ru-RU" sz="1400" dirty="0" err="1">
                <a:solidFill>
                  <a:schemeClr val="tx2"/>
                </a:solidFill>
              </a:rPr>
              <a:t>вогонь</a:t>
            </a:r>
            <a:r>
              <a:rPr lang="ru-RU" sz="1400" dirty="0">
                <a:solidFill>
                  <a:schemeClr val="tx2"/>
                </a:solidFill>
              </a:rPr>
              <a:t>,  також вони </a:t>
            </a:r>
            <a:r>
              <a:rPr lang="ru-RU" sz="1400" dirty="0" err="1">
                <a:solidFill>
                  <a:schemeClr val="tx2"/>
                </a:solidFill>
              </a:rPr>
              <a:t>допомагають</a:t>
            </a:r>
            <a:r>
              <a:rPr lang="ru-RU" sz="1400" dirty="0">
                <a:solidFill>
                  <a:schemeClr val="tx2"/>
                </a:solidFill>
              </a:rPr>
              <a:t> </a:t>
            </a:r>
            <a:r>
              <a:rPr lang="ru-RU" sz="1400" dirty="0" err="1">
                <a:solidFill>
                  <a:schemeClr val="tx2"/>
                </a:solidFill>
              </a:rPr>
              <a:t>лісам</a:t>
            </a:r>
            <a:r>
              <a:rPr lang="ru-RU" sz="1400" dirty="0">
                <a:solidFill>
                  <a:schemeClr val="tx2"/>
                </a:solidFill>
              </a:rPr>
              <a:t> </a:t>
            </a:r>
            <a:r>
              <a:rPr lang="ru-RU" sz="1400" dirty="0" err="1">
                <a:solidFill>
                  <a:schemeClr val="tx2"/>
                </a:solidFill>
              </a:rPr>
              <a:t>ефективніше</a:t>
            </a:r>
            <a:r>
              <a:rPr lang="ru-RU" sz="1400" dirty="0">
                <a:solidFill>
                  <a:schemeClr val="tx2"/>
                </a:solidFill>
              </a:rPr>
              <a:t> </a:t>
            </a:r>
            <a:r>
              <a:rPr lang="ru-RU" sz="1400" dirty="0" err="1">
                <a:solidFill>
                  <a:schemeClr val="tx2"/>
                </a:solidFill>
              </a:rPr>
              <a:t>затримувати</a:t>
            </a:r>
            <a:r>
              <a:rPr lang="ru-RU" sz="1400" dirty="0">
                <a:solidFill>
                  <a:schemeClr val="tx2"/>
                </a:solidFill>
              </a:rPr>
              <a:t> </a:t>
            </a:r>
            <a:r>
              <a:rPr lang="ru-RU" sz="1400" dirty="0" err="1">
                <a:solidFill>
                  <a:schemeClr val="tx2"/>
                </a:solidFill>
              </a:rPr>
              <a:t>вуглець</a:t>
            </a:r>
            <a:r>
              <a:rPr lang="ru-RU" sz="1400" dirty="0">
                <a:solidFill>
                  <a:schemeClr val="tx2"/>
                </a:solidFill>
              </a:rPr>
              <a:t> .</a:t>
            </a:r>
          </a:p>
          <a:p>
            <a:pPr marL="285750" indent="-285750" algn="just">
              <a:buFont typeface="Wingdings" panose="05000000000000000000" pitchFamily="2" charset="2"/>
              <a:buChar char="Ø"/>
            </a:pPr>
            <a:r>
              <a:rPr lang="ru-RU" sz="1400" dirty="0" err="1">
                <a:solidFill>
                  <a:srgbClr val="92D050"/>
                </a:solidFill>
              </a:rPr>
              <a:t>Поліпшення</a:t>
            </a:r>
            <a:r>
              <a:rPr lang="ru-RU" sz="1400" dirty="0">
                <a:solidFill>
                  <a:srgbClr val="92D050"/>
                </a:solidFill>
              </a:rPr>
              <a:t> </a:t>
            </a:r>
            <a:r>
              <a:rPr lang="ru-RU" sz="1400" dirty="0" err="1">
                <a:solidFill>
                  <a:srgbClr val="92D050"/>
                </a:solidFill>
              </a:rPr>
              <a:t>родючості</a:t>
            </a:r>
            <a:r>
              <a:rPr lang="ru-RU" sz="1400" dirty="0">
                <a:solidFill>
                  <a:srgbClr val="92D050"/>
                </a:solidFill>
              </a:rPr>
              <a:t> </a:t>
            </a:r>
            <a:r>
              <a:rPr lang="ru-RU" sz="1400" dirty="0" err="1">
                <a:solidFill>
                  <a:srgbClr val="92D050"/>
                </a:solidFill>
              </a:rPr>
              <a:t>грунтів</a:t>
            </a:r>
            <a:r>
              <a:rPr lang="ru-RU" sz="1400" dirty="0">
                <a:solidFill>
                  <a:srgbClr val="92D050"/>
                </a:solidFill>
              </a:rPr>
              <a:t>: </a:t>
            </a:r>
            <a:r>
              <a:rPr lang="ru-RU" sz="1400" dirty="0" err="1">
                <a:solidFill>
                  <a:schemeClr val="tx2"/>
                </a:solidFill>
              </a:rPr>
              <a:t>здійснюють</a:t>
            </a:r>
            <a:r>
              <a:rPr lang="ru-RU" sz="1400" dirty="0">
                <a:solidFill>
                  <a:schemeClr val="tx2"/>
                </a:solidFill>
              </a:rPr>
              <a:t> </a:t>
            </a:r>
            <a:r>
              <a:rPr lang="ru-RU" sz="1400" dirty="0" err="1">
                <a:solidFill>
                  <a:schemeClr val="tx2"/>
                </a:solidFill>
              </a:rPr>
              <a:t>ключову</a:t>
            </a:r>
            <a:r>
              <a:rPr lang="ru-RU" sz="1400" dirty="0">
                <a:solidFill>
                  <a:schemeClr val="tx2"/>
                </a:solidFill>
              </a:rPr>
              <a:t> роль у </a:t>
            </a:r>
            <a:r>
              <a:rPr lang="ru-RU" sz="1400" dirty="0" err="1">
                <a:solidFill>
                  <a:schemeClr val="tx2"/>
                </a:solidFill>
              </a:rPr>
              <a:t>покращенні</a:t>
            </a:r>
            <a:r>
              <a:rPr lang="ru-RU" sz="1400" dirty="0">
                <a:solidFill>
                  <a:schemeClr val="tx2"/>
                </a:solidFill>
              </a:rPr>
              <a:t> </a:t>
            </a:r>
            <a:r>
              <a:rPr lang="ru-RU" sz="1400" dirty="0" err="1">
                <a:solidFill>
                  <a:schemeClr val="tx2"/>
                </a:solidFill>
              </a:rPr>
              <a:t>родючості</a:t>
            </a:r>
            <a:r>
              <a:rPr lang="ru-RU" sz="1400" dirty="0">
                <a:solidFill>
                  <a:schemeClr val="tx2"/>
                </a:solidFill>
              </a:rPr>
              <a:t> </a:t>
            </a:r>
            <a:r>
              <a:rPr lang="ru-RU" sz="1400" dirty="0" err="1">
                <a:solidFill>
                  <a:schemeClr val="tx2"/>
                </a:solidFill>
              </a:rPr>
              <a:t>ґрунту</a:t>
            </a:r>
            <a:r>
              <a:rPr lang="ru-RU" sz="1400" dirty="0">
                <a:solidFill>
                  <a:schemeClr val="tx2"/>
                </a:solidFill>
              </a:rPr>
              <a:t> , </a:t>
            </a:r>
            <a:r>
              <a:rPr lang="ru-RU" sz="1400" dirty="0" err="1">
                <a:solidFill>
                  <a:schemeClr val="tx2"/>
                </a:solidFill>
              </a:rPr>
              <a:t>збагачуючи</a:t>
            </a:r>
            <a:r>
              <a:rPr lang="ru-RU" sz="1400" dirty="0">
                <a:solidFill>
                  <a:schemeClr val="tx2"/>
                </a:solidFill>
              </a:rPr>
              <a:t> його на </a:t>
            </a:r>
            <a:r>
              <a:rPr lang="ru-RU" sz="1400" dirty="0" err="1">
                <a:solidFill>
                  <a:schemeClr val="tx2"/>
                </a:solidFill>
              </a:rPr>
              <a:t>поживні</a:t>
            </a:r>
            <a:r>
              <a:rPr lang="ru-RU" sz="1400" dirty="0">
                <a:solidFill>
                  <a:schemeClr val="tx2"/>
                </a:solidFill>
              </a:rPr>
              <a:t> </a:t>
            </a:r>
            <a:r>
              <a:rPr lang="ru-RU" sz="1400" dirty="0" err="1">
                <a:solidFill>
                  <a:schemeClr val="tx2"/>
                </a:solidFill>
              </a:rPr>
              <a:t>речовини</a:t>
            </a:r>
            <a:r>
              <a:rPr lang="ru-RU" sz="1400" dirty="0">
                <a:solidFill>
                  <a:schemeClr val="tx2"/>
                </a:solidFill>
              </a:rPr>
              <a:t>. </a:t>
            </a:r>
            <a:r>
              <a:rPr lang="ru-RU" sz="1400" dirty="0" err="1">
                <a:solidFill>
                  <a:schemeClr val="tx2"/>
                </a:solidFill>
              </a:rPr>
              <a:t>Тварини</a:t>
            </a:r>
            <a:r>
              <a:rPr lang="ru-RU" sz="1400" dirty="0">
                <a:solidFill>
                  <a:schemeClr val="tx2"/>
                </a:solidFill>
              </a:rPr>
              <a:t> також </a:t>
            </a:r>
            <a:r>
              <a:rPr lang="ru-RU" sz="1400" dirty="0" err="1">
                <a:solidFill>
                  <a:schemeClr val="tx2"/>
                </a:solidFill>
              </a:rPr>
              <a:t>можуть</a:t>
            </a:r>
            <a:r>
              <a:rPr lang="ru-RU" sz="1400" dirty="0">
                <a:solidFill>
                  <a:schemeClr val="tx2"/>
                </a:solidFill>
              </a:rPr>
              <a:t> </a:t>
            </a:r>
            <a:r>
              <a:rPr lang="ru-RU" sz="1400" dirty="0" err="1">
                <a:solidFill>
                  <a:schemeClr val="tx2"/>
                </a:solidFill>
              </a:rPr>
              <a:t>переміщувати</a:t>
            </a:r>
            <a:r>
              <a:rPr lang="ru-RU" sz="1400" dirty="0">
                <a:solidFill>
                  <a:schemeClr val="tx2"/>
                </a:solidFill>
              </a:rPr>
              <a:t> </a:t>
            </a:r>
            <a:r>
              <a:rPr lang="ru-RU" sz="1400" dirty="0" err="1">
                <a:solidFill>
                  <a:schemeClr val="tx2"/>
                </a:solidFill>
              </a:rPr>
              <a:t>живильні</a:t>
            </a:r>
            <a:r>
              <a:rPr lang="ru-RU" sz="1400" dirty="0">
                <a:solidFill>
                  <a:schemeClr val="tx2"/>
                </a:solidFill>
              </a:rPr>
              <a:t> </a:t>
            </a:r>
            <a:r>
              <a:rPr lang="ru-RU" sz="1400" dirty="0" err="1">
                <a:solidFill>
                  <a:schemeClr val="tx2"/>
                </a:solidFill>
              </a:rPr>
              <a:t>речовини</a:t>
            </a:r>
            <a:r>
              <a:rPr lang="ru-RU" sz="1400" dirty="0">
                <a:solidFill>
                  <a:schemeClr val="tx2"/>
                </a:solidFill>
              </a:rPr>
              <a:t> </a:t>
            </a:r>
            <a:r>
              <a:rPr lang="ru-RU" sz="1400" dirty="0" err="1">
                <a:solidFill>
                  <a:schemeClr val="tx2"/>
                </a:solidFill>
              </a:rPr>
              <a:t>між</a:t>
            </a:r>
            <a:r>
              <a:rPr lang="ru-RU" sz="1400" dirty="0">
                <a:solidFill>
                  <a:schemeClr val="tx2"/>
                </a:solidFill>
              </a:rPr>
              <a:t> </a:t>
            </a:r>
            <a:r>
              <a:rPr lang="ru-RU" sz="1400" dirty="0" err="1">
                <a:solidFill>
                  <a:schemeClr val="tx2"/>
                </a:solidFill>
              </a:rPr>
              <a:t>екосистемами</a:t>
            </a:r>
            <a:r>
              <a:rPr lang="ru-RU" sz="1400" dirty="0">
                <a:solidFill>
                  <a:schemeClr val="tx2"/>
                </a:solidFill>
              </a:rPr>
              <a:t>.</a:t>
            </a:r>
          </a:p>
          <a:p>
            <a:pPr marL="285750" indent="-285750" algn="just">
              <a:buFont typeface="Wingdings" panose="05000000000000000000" pitchFamily="2" charset="2"/>
              <a:buChar char="Ø"/>
            </a:pPr>
            <a:r>
              <a:rPr lang="ru-RU" sz="1400" dirty="0" err="1">
                <a:solidFill>
                  <a:srgbClr val="92D050"/>
                </a:solidFill>
              </a:rPr>
              <a:t>Природна</a:t>
            </a:r>
            <a:r>
              <a:rPr lang="ru-RU" sz="1400" dirty="0">
                <a:solidFill>
                  <a:srgbClr val="92D050"/>
                </a:solidFill>
              </a:rPr>
              <a:t> аптечка:</a:t>
            </a:r>
            <a:r>
              <a:rPr lang="ru-RU" sz="1400" dirty="0">
                <a:solidFill>
                  <a:schemeClr val="tx2"/>
                </a:solidFill>
              </a:rPr>
              <a:t> дика природа </a:t>
            </a:r>
            <a:r>
              <a:rPr lang="ru-RU" sz="1400" dirty="0" err="1">
                <a:solidFill>
                  <a:schemeClr val="tx2"/>
                </a:solidFill>
              </a:rPr>
              <a:t>важлива</a:t>
            </a:r>
            <a:r>
              <a:rPr lang="ru-RU" sz="1400" dirty="0">
                <a:solidFill>
                  <a:schemeClr val="tx2"/>
                </a:solidFill>
              </a:rPr>
              <a:t> для </a:t>
            </a:r>
            <a:r>
              <a:rPr lang="ru-RU" sz="1400" dirty="0" err="1">
                <a:solidFill>
                  <a:schemeClr val="tx2"/>
                </a:solidFill>
              </a:rPr>
              <a:t>дослідників</a:t>
            </a:r>
            <a:r>
              <a:rPr lang="ru-RU" sz="1400" dirty="0">
                <a:solidFill>
                  <a:schemeClr val="tx2"/>
                </a:solidFill>
              </a:rPr>
              <a:t> та </a:t>
            </a:r>
            <a:r>
              <a:rPr lang="ru-RU" sz="1400" dirty="0" err="1">
                <a:solidFill>
                  <a:schemeClr val="tx2"/>
                </a:solidFill>
              </a:rPr>
              <a:t>лікарів</a:t>
            </a:r>
            <a:r>
              <a:rPr lang="ru-RU" sz="1400" dirty="0">
                <a:solidFill>
                  <a:schemeClr val="tx2"/>
                </a:solidFill>
              </a:rPr>
              <a:t> </a:t>
            </a:r>
            <a:r>
              <a:rPr lang="ru-RU" sz="1400" dirty="0" err="1">
                <a:solidFill>
                  <a:schemeClr val="tx2"/>
                </a:solidFill>
              </a:rPr>
              <a:t>знаннями</a:t>
            </a:r>
            <a:r>
              <a:rPr lang="ru-RU" sz="1400" dirty="0">
                <a:solidFill>
                  <a:schemeClr val="tx2"/>
                </a:solidFill>
              </a:rPr>
              <a:t> , </a:t>
            </a:r>
            <a:r>
              <a:rPr lang="ru-RU" sz="1400" dirty="0" err="1">
                <a:solidFill>
                  <a:schemeClr val="tx2"/>
                </a:solidFill>
              </a:rPr>
              <a:t>які</a:t>
            </a:r>
            <a:r>
              <a:rPr lang="ru-RU" sz="1400" dirty="0">
                <a:solidFill>
                  <a:schemeClr val="tx2"/>
                </a:solidFill>
              </a:rPr>
              <a:t> </a:t>
            </a:r>
            <a:r>
              <a:rPr lang="ru-RU" sz="1400" dirty="0" err="1">
                <a:solidFill>
                  <a:schemeClr val="tx2"/>
                </a:solidFill>
              </a:rPr>
              <a:t>мають</a:t>
            </a:r>
            <a:r>
              <a:rPr lang="ru-RU" sz="1400" dirty="0">
                <a:solidFill>
                  <a:schemeClr val="tx2"/>
                </a:solidFill>
              </a:rPr>
              <a:t> </a:t>
            </a:r>
            <a:r>
              <a:rPr lang="ru-RU" sz="1400" dirty="0" err="1">
                <a:solidFill>
                  <a:schemeClr val="tx2"/>
                </a:solidFill>
              </a:rPr>
              <a:t>вирішальне</a:t>
            </a:r>
            <a:r>
              <a:rPr lang="ru-RU" sz="1400" dirty="0">
                <a:solidFill>
                  <a:schemeClr val="tx2"/>
                </a:solidFill>
              </a:rPr>
              <a:t> </a:t>
            </a:r>
            <a:r>
              <a:rPr lang="ru-RU" sz="1400" dirty="0" err="1">
                <a:solidFill>
                  <a:schemeClr val="tx2"/>
                </a:solidFill>
              </a:rPr>
              <a:t>значення</a:t>
            </a:r>
            <a:r>
              <a:rPr lang="ru-RU" sz="1400" dirty="0">
                <a:solidFill>
                  <a:schemeClr val="tx2"/>
                </a:solidFill>
              </a:rPr>
              <a:t> для </a:t>
            </a:r>
            <a:r>
              <a:rPr lang="ru-RU" sz="1400" dirty="0" err="1">
                <a:solidFill>
                  <a:schemeClr val="tx2"/>
                </a:solidFill>
              </a:rPr>
              <a:t>медичної</a:t>
            </a:r>
            <a:r>
              <a:rPr lang="ru-RU" sz="1400" dirty="0">
                <a:solidFill>
                  <a:schemeClr val="tx2"/>
                </a:solidFill>
              </a:rPr>
              <a:t> науки. </a:t>
            </a:r>
            <a:r>
              <a:rPr lang="ru-RU" sz="1400" dirty="0" err="1">
                <a:solidFill>
                  <a:schemeClr val="tx2"/>
                </a:solidFill>
              </a:rPr>
              <a:t>Земноводні</a:t>
            </a:r>
            <a:r>
              <a:rPr lang="ru-RU" sz="1400" dirty="0">
                <a:solidFill>
                  <a:schemeClr val="tx2"/>
                </a:solidFill>
              </a:rPr>
              <a:t> особливо </a:t>
            </a:r>
            <a:r>
              <a:rPr lang="ru-RU" sz="1400" dirty="0" err="1">
                <a:solidFill>
                  <a:schemeClr val="tx2"/>
                </a:solidFill>
              </a:rPr>
              <a:t>важливі</a:t>
            </a:r>
            <a:r>
              <a:rPr lang="ru-RU" sz="1400" dirty="0">
                <a:solidFill>
                  <a:schemeClr val="tx2"/>
                </a:solidFill>
              </a:rPr>
              <a:t>  для </a:t>
            </a:r>
            <a:r>
              <a:rPr lang="ru-RU" sz="1400" dirty="0" err="1">
                <a:solidFill>
                  <a:schemeClr val="tx2"/>
                </a:solidFill>
              </a:rPr>
              <a:t>сучасної</a:t>
            </a:r>
            <a:r>
              <a:rPr lang="ru-RU" sz="1400" dirty="0">
                <a:solidFill>
                  <a:schemeClr val="tx2"/>
                </a:solidFill>
              </a:rPr>
              <a:t> </a:t>
            </a:r>
            <a:r>
              <a:rPr lang="ru-RU" sz="1400" dirty="0" err="1">
                <a:solidFill>
                  <a:schemeClr val="tx2"/>
                </a:solidFill>
              </a:rPr>
              <a:t>медицини</a:t>
            </a:r>
            <a:r>
              <a:rPr lang="ru-RU" sz="1400" dirty="0">
                <a:solidFill>
                  <a:schemeClr val="tx2"/>
                </a:solidFill>
              </a:rPr>
              <a:t>. Але </a:t>
            </a:r>
            <a:r>
              <a:rPr lang="ru-RU" sz="1400" dirty="0" err="1">
                <a:solidFill>
                  <a:schemeClr val="tx2"/>
                </a:solidFill>
              </a:rPr>
              <a:t>варто</a:t>
            </a:r>
            <a:r>
              <a:rPr lang="ru-RU" sz="1400" dirty="0">
                <a:solidFill>
                  <a:schemeClr val="tx2"/>
                </a:solidFill>
              </a:rPr>
              <a:t> </a:t>
            </a:r>
            <a:r>
              <a:rPr lang="ru-RU" sz="1400" dirty="0" err="1">
                <a:solidFill>
                  <a:schemeClr val="tx2"/>
                </a:solidFill>
              </a:rPr>
              <a:t>наголосити</a:t>
            </a:r>
            <a:r>
              <a:rPr lang="ru-RU" sz="1400" dirty="0">
                <a:solidFill>
                  <a:schemeClr val="tx2"/>
                </a:solidFill>
              </a:rPr>
              <a:t>, </a:t>
            </a:r>
            <a:r>
              <a:rPr lang="ru-RU" sz="1400" dirty="0" err="1">
                <a:solidFill>
                  <a:schemeClr val="tx2"/>
                </a:solidFill>
              </a:rPr>
              <a:t>що</a:t>
            </a:r>
            <a:r>
              <a:rPr lang="ru-RU" sz="1400" dirty="0">
                <a:solidFill>
                  <a:schemeClr val="tx2"/>
                </a:solidFill>
              </a:rPr>
              <a:t> медицина </a:t>
            </a:r>
            <a:r>
              <a:rPr lang="ru-RU" sz="1400" dirty="0" err="1">
                <a:solidFill>
                  <a:schemeClr val="tx2"/>
                </a:solidFill>
              </a:rPr>
              <a:t>має</a:t>
            </a:r>
            <a:r>
              <a:rPr lang="ru-RU" sz="1400" dirty="0">
                <a:solidFill>
                  <a:schemeClr val="tx2"/>
                </a:solidFill>
              </a:rPr>
              <a:t> бути гуманною.</a:t>
            </a:r>
          </a:p>
          <a:p>
            <a:pPr marL="285750" indent="-285750" algn="just">
              <a:buFont typeface="Wingdings" panose="05000000000000000000" pitchFamily="2" charset="2"/>
              <a:buChar char="Ø"/>
            </a:pPr>
            <a:r>
              <a:rPr lang="ru-RU" sz="1400" dirty="0" err="1">
                <a:solidFill>
                  <a:srgbClr val="92D050"/>
                </a:solidFill>
              </a:rPr>
              <a:t>Культурне</a:t>
            </a:r>
            <a:r>
              <a:rPr lang="ru-RU" sz="1400" dirty="0">
                <a:solidFill>
                  <a:srgbClr val="92D050"/>
                </a:solidFill>
              </a:rPr>
              <a:t> </a:t>
            </a:r>
            <a:r>
              <a:rPr lang="ru-RU" sz="1400" dirty="0" err="1">
                <a:solidFill>
                  <a:srgbClr val="92D050"/>
                </a:solidFill>
              </a:rPr>
              <a:t>значення</a:t>
            </a:r>
            <a:r>
              <a:rPr lang="ru-RU" sz="1400" dirty="0">
                <a:solidFill>
                  <a:srgbClr val="92D050"/>
                </a:solidFill>
              </a:rPr>
              <a:t>:</a:t>
            </a:r>
            <a:r>
              <a:rPr lang="ru-RU" sz="1400" dirty="0">
                <a:solidFill>
                  <a:schemeClr val="tx2"/>
                </a:solidFill>
              </a:rPr>
              <a:t> дика природа також </a:t>
            </a:r>
            <a:r>
              <a:rPr lang="ru-RU" sz="1400" dirty="0" err="1">
                <a:solidFill>
                  <a:schemeClr val="tx2"/>
                </a:solidFill>
              </a:rPr>
              <a:t>надає</a:t>
            </a:r>
            <a:r>
              <a:rPr lang="ru-RU" sz="1400" dirty="0">
                <a:solidFill>
                  <a:schemeClr val="tx2"/>
                </a:solidFill>
              </a:rPr>
              <a:t> нам </a:t>
            </a:r>
            <a:r>
              <a:rPr lang="ru-RU" sz="1400" dirty="0" err="1">
                <a:solidFill>
                  <a:schemeClr val="tx2"/>
                </a:solidFill>
              </a:rPr>
              <a:t>значення</a:t>
            </a:r>
            <a:r>
              <a:rPr lang="ru-RU" sz="1400" dirty="0">
                <a:solidFill>
                  <a:schemeClr val="tx2"/>
                </a:solidFill>
              </a:rPr>
              <a:t> </a:t>
            </a:r>
            <a:r>
              <a:rPr lang="ru-RU" sz="1400" dirty="0" err="1">
                <a:solidFill>
                  <a:schemeClr val="tx2"/>
                </a:solidFill>
              </a:rPr>
              <a:t>нематеріальних</a:t>
            </a:r>
            <a:r>
              <a:rPr lang="ru-RU" sz="1400" dirty="0">
                <a:solidFill>
                  <a:schemeClr val="tx2"/>
                </a:solidFill>
              </a:rPr>
              <a:t> благ: </a:t>
            </a:r>
            <a:r>
              <a:rPr lang="ru-RU" sz="1400" dirty="0" err="1">
                <a:solidFill>
                  <a:schemeClr val="tx2"/>
                </a:solidFill>
              </a:rPr>
              <a:t>починаючи</a:t>
            </a:r>
            <a:r>
              <a:rPr lang="ru-RU" sz="1400" dirty="0">
                <a:solidFill>
                  <a:schemeClr val="tx2"/>
                </a:solidFill>
              </a:rPr>
              <a:t> від духовного </a:t>
            </a:r>
            <a:r>
              <a:rPr lang="ru-RU" sz="1400" dirty="0" err="1">
                <a:solidFill>
                  <a:schemeClr val="tx2"/>
                </a:solidFill>
              </a:rPr>
              <a:t>збагачення</a:t>
            </a:r>
            <a:r>
              <a:rPr lang="ru-RU" sz="1400" dirty="0">
                <a:solidFill>
                  <a:schemeClr val="tx2"/>
                </a:solidFill>
              </a:rPr>
              <a:t> до </a:t>
            </a:r>
            <a:r>
              <a:rPr lang="ru-RU" sz="1400" dirty="0" err="1">
                <a:solidFill>
                  <a:schemeClr val="tx2"/>
                </a:solidFill>
              </a:rPr>
              <a:t>відпочинку</a:t>
            </a:r>
            <a:r>
              <a:rPr lang="ru-RU" sz="1400" dirty="0">
                <a:solidFill>
                  <a:schemeClr val="tx2"/>
                </a:solidFill>
              </a:rPr>
              <a:t> в </a:t>
            </a:r>
            <a:r>
              <a:rPr lang="ru-RU" sz="1400" dirty="0" err="1">
                <a:solidFill>
                  <a:schemeClr val="tx2"/>
                </a:solidFill>
              </a:rPr>
              <a:t>місцях</a:t>
            </a:r>
            <a:r>
              <a:rPr lang="ru-RU" sz="1400" dirty="0">
                <a:solidFill>
                  <a:schemeClr val="tx2"/>
                </a:solidFill>
              </a:rPr>
              <a:t> дикої природи, </a:t>
            </a:r>
            <a:r>
              <a:rPr lang="ru-RU" sz="1400" dirty="0" err="1">
                <a:solidFill>
                  <a:schemeClr val="tx2"/>
                </a:solidFill>
              </a:rPr>
              <a:t>які</a:t>
            </a:r>
            <a:r>
              <a:rPr lang="ru-RU" sz="1400" dirty="0">
                <a:solidFill>
                  <a:schemeClr val="tx2"/>
                </a:solidFill>
              </a:rPr>
              <a:t> </a:t>
            </a:r>
            <a:r>
              <a:rPr lang="ru-RU" sz="1400" dirty="0" err="1">
                <a:solidFill>
                  <a:schemeClr val="tx2"/>
                </a:solidFill>
              </a:rPr>
              <a:t>мають</a:t>
            </a:r>
            <a:r>
              <a:rPr lang="ru-RU" sz="1400" dirty="0">
                <a:solidFill>
                  <a:schemeClr val="tx2"/>
                </a:solidFill>
              </a:rPr>
              <a:t> </a:t>
            </a:r>
            <a:r>
              <a:rPr lang="ru-RU" sz="1400" dirty="0" err="1">
                <a:solidFill>
                  <a:schemeClr val="tx2"/>
                </a:solidFill>
              </a:rPr>
              <a:t>терапевтичний</a:t>
            </a:r>
            <a:r>
              <a:rPr lang="ru-RU" sz="1400" dirty="0">
                <a:solidFill>
                  <a:schemeClr val="tx2"/>
                </a:solidFill>
              </a:rPr>
              <a:t> </a:t>
            </a:r>
            <a:r>
              <a:rPr lang="ru-RU" sz="1400" dirty="0" err="1">
                <a:solidFill>
                  <a:schemeClr val="tx2"/>
                </a:solidFill>
              </a:rPr>
              <a:t>ефект</a:t>
            </a:r>
            <a:r>
              <a:rPr lang="ru-RU" sz="1400" dirty="0">
                <a:solidFill>
                  <a:schemeClr val="tx2"/>
                </a:solidFill>
              </a:rPr>
              <a:t> для </a:t>
            </a:r>
            <a:r>
              <a:rPr lang="ru-RU" sz="1400" dirty="0" err="1">
                <a:solidFill>
                  <a:schemeClr val="tx2"/>
                </a:solidFill>
              </a:rPr>
              <a:t>людини</a:t>
            </a:r>
            <a:r>
              <a:rPr lang="ru-RU" sz="1400" dirty="0">
                <a:solidFill>
                  <a:schemeClr val="tx2"/>
                </a:solidFill>
              </a:rPr>
              <a:t>. </a:t>
            </a:r>
            <a:endParaRPr lang="uk-UA" sz="1400" dirty="0">
              <a:solidFill>
                <a:schemeClr val="tx2"/>
              </a:solidFill>
            </a:endParaRPr>
          </a:p>
        </p:txBody>
      </p:sp>
      <p:pic>
        <p:nvPicPr>
          <p:cNvPr id="12" name="Рисунок 11">
            <a:extLst>
              <a:ext uri="{FF2B5EF4-FFF2-40B4-BE49-F238E27FC236}">
                <a16:creationId xmlns:a16="http://schemas.microsoft.com/office/drawing/2014/main" id="{A5FCBF19-287C-1680-9E76-11FA9503B3FF}"/>
              </a:ext>
            </a:extLst>
          </p:cNvPr>
          <p:cNvPicPr>
            <a:picLocks noChangeAspect="1"/>
          </p:cNvPicPr>
          <p:nvPr/>
        </p:nvPicPr>
        <p:blipFill>
          <a:blip r:embed="rId2">
            <a:extLst>
              <a:ext uri="{BEBA8EAE-BF5A-486C-A8C5-ECC9F3942E4B}">
                <a14:imgProps xmlns:a14="http://schemas.microsoft.com/office/drawing/2010/main">
                  <a14:imgLayer r:embed="rId3">
                    <a14:imgEffect>
                      <a14:artisticCement/>
                    </a14:imgEffect>
                  </a14:imgLayer>
                </a14:imgProps>
              </a:ext>
            </a:extLst>
          </a:blip>
          <a:stretch>
            <a:fillRect/>
          </a:stretch>
        </p:blipFill>
        <p:spPr>
          <a:xfrm>
            <a:off x="480918" y="4651348"/>
            <a:ext cx="3158752" cy="2105835"/>
          </a:xfrm>
          <a:prstGeom prst="rect">
            <a:avLst/>
          </a:prstGeom>
        </p:spPr>
      </p:pic>
      <p:pic>
        <p:nvPicPr>
          <p:cNvPr id="14" name="Рисунок 13">
            <a:extLst>
              <a:ext uri="{FF2B5EF4-FFF2-40B4-BE49-F238E27FC236}">
                <a16:creationId xmlns:a16="http://schemas.microsoft.com/office/drawing/2014/main" id="{3D4CB75A-5599-0A17-113B-5CFCFE25EB8A}"/>
              </a:ext>
            </a:extLst>
          </p:cNvPr>
          <p:cNvPicPr>
            <a:picLocks noChangeAspect="1"/>
          </p:cNvPicPr>
          <p:nvPr/>
        </p:nvPicPr>
        <p:blipFill>
          <a:blip r:embed="rId4">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4465589" y="4651348"/>
            <a:ext cx="2491023" cy="2151459"/>
          </a:xfrm>
          <a:prstGeom prst="rect">
            <a:avLst/>
          </a:prstGeom>
        </p:spPr>
      </p:pic>
      <p:pic>
        <p:nvPicPr>
          <p:cNvPr id="16" name="Рисунок 15">
            <a:extLst>
              <a:ext uri="{FF2B5EF4-FFF2-40B4-BE49-F238E27FC236}">
                <a16:creationId xmlns:a16="http://schemas.microsoft.com/office/drawing/2014/main" id="{01816444-F422-441A-7A97-359F139B6C54}"/>
              </a:ext>
            </a:extLst>
          </p:cNvPr>
          <p:cNvPicPr>
            <a:picLocks noChangeAspect="1"/>
          </p:cNvPicPr>
          <p:nvPr/>
        </p:nvPicPr>
        <p:blipFill>
          <a:blip r:embed="rId6">
            <a:extLst>
              <a:ext uri="{BEBA8EAE-BF5A-486C-A8C5-ECC9F3942E4B}">
                <a14:imgProps xmlns:a14="http://schemas.microsoft.com/office/drawing/2010/main">
                  <a14:imgLayer r:embed="rId7">
                    <a14:imgEffect>
                      <a14:artisticCement/>
                    </a14:imgEffect>
                  </a14:imgLayer>
                </a14:imgProps>
              </a:ext>
            </a:extLst>
          </a:blip>
          <a:srcRect r="7159"/>
          <a:stretch/>
        </p:blipFill>
        <p:spPr>
          <a:xfrm>
            <a:off x="7644079" y="4605724"/>
            <a:ext cx="3400439" cy="2151459"/>
          </a:xfrm>
          <a:prstGeom prst="rect">
            <a:avLst/>
          </a:prstGeom>
        </p:spPr>
      </p:pic>
    </p:spTree>
    <p:extLst>
      <p:ext uri="{BB962C8B-B14F-4D97-AF65-F5344CB8AC3E}">
        <p14:creationId xmlns:p14="http://schemas.microsoft.com/office/powerpoint/2010/main" val="190376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81330-A59C-4CCA-93EA-79083C5686A1}"/>
              </a:ext>
            </a:extLst>
          </p:cNvPr>
          <p:cNvSpPr>
            <a:spLocks noGrp="1"/>
          </p:cNvSpPr>
          <p:nvPr>
            <p:ph type="ctrTitle"/>
          </p:nvPr>
        </p:nvSpPr>
        <p:spPr>
          <a:xfrm>
            <a:off x="91261" y="136526"/>
            <a:ext cx="6999821" cy="589966"/>
          </a:xfrm>
        </p:spPr>
        <p:txBody>
          <a:bodyPr/>
          <a:lstStyle/>
          <a:p>
            <a:r>
              <a:rPr lang="uk-UA" b="1" dirty="0">
                <a:solidFill>
                  <a:srgbClr val="92D050">
                    <a:alpha val="75000"/>
                  </a:srgbClr>
                </a:solidFill>
              </a:rPr>
              <a:t>Загрози для дикої природи</a:t>
            </a:r>
            <a:endParaRPr lang="en-US" b="1" dirty="0">
              <a:solidFill>
                <a:srgbClr val="92D050">
                  <a:alpha val="75000"/>
                </a:srgbClr>
              </a:solidFill>
            </a:endParaRPr>
          </a:p>
        </p:txBody>
      </p:sp>
      <p:sp>
        <p:nvSpPr>
          <p:cNvPr id="22" name="Slide Number Placeholder 21">
            <a:extLst>
              <a:ext uri="{FF2B5EF4-FFF2-40B4-BE49-F238E27FC236}">
                <a16:creationId xmlns:a16="http://schemas.microsoft.com/office/drawing/2014/main" id="{6BB31DF5-C74E-43EC-894C-2E5DC0D59A04}"/>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6</a:t>
            </a:fld>
            <a:endParaRPr lang="en-US" dirty="0"/>
          </a:p>
        </p:txBody>
      </p:sp>
      <p:sp>
        <p:nvSpPr>
          <p:cNvPr id="3" name="Підзаголовок 2">
            <a:extLst>
              <a:ext uri="{FF2B5EF4-FFF2-40B4-BE49-F238E27FC236}">
                <a16:creationId xmlns:a16="http://schemas.microsoft.com/office/drawing/2014/main" id="{B6408640-9B13-59DA-E5C9-7E1208D81456}"/>
              </a:ext>
            </a:extLst>
          </p:cNvPr>
          <p:cNvSpPr>
            <a:spLocks noGrp="1"/>
          </p:cNvSpPr>
          <p:nvPr>
            <p:ph type="subTitle" idx="1"/>
          </p:nvPr>
        </p:nvSpPr>
        <p:spPr>
          <a:xfrm>
            <a:off x="258793" y="816739"/>
            <a:ext cx="6999820" cy="5904735"/>
          </a:xfrm>
        </p:spPr>
        <p:txBody>
          <a:bodyPr>
            <a:noAutofit/>
          </a:bodyPr>
          <a:lstStyle/>
          <a:p>
            <a:pPr algn="just"/>
            <a:r>
              <a:rPr lang="uk-UA" sz="1400" dirty="0"/>
              <a:t>Дика природа у світі та в Україні перебуває під серйозною загрозою через діяльність людини та природні зміни. Ось основні фактори, які </a:t>
            </a:r>
            <a:r>
              <a:rPr lang="uk-UA" sz="1400" b="1" dirty="0">
                <a:solidFill>
                  <a:srgbClr val="92D050">
                    <a:alpha val="85000"/>
                  </a:srgbClr>
                </a:solidFill>
              </a:rPr>
              <a:t>негативно впливають на екосистеми та біорізноманіття:</a:t>
            </a:r>
          </a:p>
          <a:p>
            <a:pPr marL="285750" indent="-285750" algn="just">
              <a:buFont typeface="Wingdings" panose="05000000000000000000" pitchFamily="2" charset="2"/>
              <a:buChar char="Ø"/>
            </a:pPr>
            <a:r>
              <a:rPr lang="uk-UA" sz="1400" b="1" dirty="0">
                <a:solidFill>
                  <a:srgbClr val="92D050">
                    <a:alpha val="85000"/>
                  </a:srgbClr>
                </a:solidFill>
              </a:rPr>
              <a:t>Знищення природних середовищ: </a:t>
            </a:r>
            <a:r>
              <a:rPr lang="uk-UA" sz="1400" dirty="0"/>
              <a:t>вирубка лісів, скорочення місць розташування тварин, руйнування екосистем (особливо в Карпатах, Амазонії), розширення міст і промисловості, будівництво доріг, заводів та житлових комплексів, осушення боліт і зміна русел річок </a:t>
            </a:r>
          </a:p>
          <a:p>
            <a:pPr marL="285750" indent="-285750" algn="just">
              <a:buFont typeface="Wingdings" panose="05000000000000000000" pitchFamily="2" charset="2"/>
              <a:buChar char="Ø"/>
            </a:pPr>
            <a:r>
              <a:rPr lang="uk-UA" sz="1400" b="1" dirty="0">
                <a:solidFill>
                  <a:srgbClr val="92D050">
                    <a:alpha val="85000"/>
                  </a:srgbClr>
                </a:solidFill>
              </a:rPr>
              <a:t>Забруднення довкілля:</a:t>
            </a:r>
            <a:r>
              <a:rPr lang="uk-UA" sz="1400" dirty="0"/>
              <a:t> мільйони тварин щороку гинуть від пластикових відходів, хімікатів та пестицидів у морях та лісах.</a:t>
            </a:r>
          </a:p>
          <a:p>
            <a:pPr marL="285750" indent="-285750" algn="just">
              <a:buFont typeface="Wingdings" panose="05000000000000000000" pitchFamily="2" charset="2"/>
              <a:buChar char="Ø"/>
            </a:pPr>
            <a:r>
              <a:rPr lang="uk-UA" sz="1400" b="1" dirty="0">
                <a:solidFill>
                  <a:srgbClr val="92D050">
                    <a:alpha val="85000"/>
                  </a:srgbClr>
                </a:solidFill>
              </a:rPr>
              <a:t>Браконьєрство та незаконна торгівля тваринами: </a:t>
            </a:r>
            <a:r>
              <a:rPr lang="uk-UA" sz="1400" dirty="0"/>
              <a:t>полювання на рідкісних тварин, контрабанда диких тварин, вилов червонокнижних риб.</a:t>
            </a:r>
          </a:p>
          <a:p>
            <a:pPr marL="285750" indent="-285750" algn="just">
              <a:buFont typeface="Wingdings" panose="05000000000000000000" pitchFamily="2" charset="2"/>
              <a:buChar char="Ø"/>
            </a:pPr>
            <a:r>
              <a:rPr lang="uk-UA" sz="1400" b="1" dirty="0">
                <a:solidFill>
                  <a:srgbClr val="92D050">
                    <a:alpha val="85000"/>
                  </a:srgbClr>
                </a:solidFill>
              </a:rPr>
              <a:t>Зміни клімату: </a:t>
            </a:r>
            <a:r>
              <a:rPr lang="uk-UA" sz="1400" dirty="0"/>
              <a:t>танення льодовиків, екстремальні погодні явища, опустелювання. </a:t>
            </a:r>
          </a:p>
          <a:p>
            <a:pPr marL="285750" indent="-285750" algn="just">
              <a:buFont typeface="Wingdings" panose="05000000000000000000" pitchFamily="2" charset="2"/>
              <a:buChar char="Ø"/>
            </a:pPr>
            <a:r>
              <a:rPr lang="uk-UA" sz="1400" b="1" dirty="0">
                <a:solidFill>
                  <a:srgbClr val="92D050">
                    <a:alpha val="85000"/>
                  </a:srgbClr>
                </a:solidFill>
              </a:rPr>
              <a:t>Інвазивні види: </a:t>
            </a:r>
            <a:r>
              <a:rPr lang="uk-UA" sz="1400" dirty="0"/>
              <a:t>чужорідні рослини та тварини витісняють місцеві види.</a:t>
            </a:r>
          </a:p>
          <a:p>
            <a:pPr marL="285750" indent="-285750" algn="just">
              <a:buFont typeface="Wingdings" panose="05000000000000000000" pitchFamily="2" charset="2"/>
              <a:buChar char="Ø"/>
            </a:pPr>
            <a:r>
              <a:rPr lang="uk-UA" sz="1400" b="1" dirty="0">
                <a:solidFill>
                  <a:srgbClr val="92D050">
                    <a:alpha val="85000"/>
                  </a:srgbClr>
                </a:solidFill>
              </a:rPr>
              <a:t>Військові конфлікти та війна: </a:t>
            </a:r>
            <a:r>
              <a:rPr lang="uk-UA" sz="1400" dirty="0"/>
              <a:t>руйнування природоохоронних територій, забруднення річок, лісів вибухонебезпечними речовинами, загибель рідкісних тварин та рослин через бойові дії.</a:t>
            </a:r>
          </a:p>
        </p:txBody>
      </p:sp>
      <p:pic>
        <p:nvPicPr>
          <p:cNvPr id="15" name="Рисунок 14">
            <a:extLst>
              <a:ext uri="{FF2B5EF4-FFF2-40B4-BE49-F238E27FC236}">
                <a16:creationId xmlns:a16="http://schemas.microsoft.com/office/drawing/2014/main" id="{2A18554C-3095-3B52-4EA2-3E76C40A9A45}"/>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Lst>
          </a:blip>
          <a:srcRect b="13900"/>
          <a:stretch/>
        </p:blipFill>
        <p:spPr>
          <a:xfrm>
            <a:off x="7258613" y="1521021"/>
            <a:ext cx="4865328" cy="3815958"/>
          </a:xfrm>
          <a:prstGeom prst="rect">
            <a:avLst/>
          </a:prstGeom>
        </p:spPr>
      </p:pic>
    </p:spTree>
    <p:extLst>
      <p:ext uri="{BB962C8B-B14F-4D97-AF65-F5344CB8AC3E}">
        <p14:creationId xmlns:p14="http://schemas.microsoft.com/office/powerpoint/2010/main" val="867436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B0154-9855-7CE7-36FE-01A73DE27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3A849-F123-D3FD-620D-F39FA16134E7}"/>
              </a:ext>
            </a:extLst>
          </p:cNvPr>
          <p:cNvSpPr>
            <a:spLocks noGrp="1"/>
          </p:cNvSpPr>
          <p:nvPr>
            <p:ph type="title"/>
          </p:nvPr>
        </p:nvSpPr>
        <p:spPr>
          <a:xfrm>
            <a:off x="197223" y="334560"/>
            <a:ext cx="4291854" cy="1226461"/>
          </a:xfrm>
        </p:spPr>
        <p:txBody>
          <a:bodyPr>
            <a:normAutofit/>
          </a:bodyPr>
          <a:lstStyle/>
          <a:p>
            <a:pPr algn="ctr"/>
            <a:r>
              <a:rPr lang="uk-UA" sz="3600" b="1" dirty="0">
                <a:solidFill>
                  <a:srgbClr val="92D050">
                    <a:alpha val="75000"/>
                  </a:srgbClr>
                </a:solidFill>
              </a:rPr>
              <a:t>Що ми можемо зробити?</a:t>
            </a:r>
            <a:endParaRPr lang="en-US" sz="2400" b="1" dirty="0">
              <a:solidFill>
                <a:srgbClr val="92D050">
                  <a:alpha val="75000"/>
                </a:srgbClr>
              </a:solidFill>
            </a:endParaRPr>
          </a:p>
        </p:txBody>
      </p:sp>
      <p:sp>
        <p:nvSpPr>
          <p:cNvPr id="3" name="Content Placeholder 2">
            <a:extLst>
              <a:ext uri="{FF2B5EF4-FFF2-40B4-BE49-F238E27FC236}">
                <a16:creationId xmlns:a16="http://schemas.microsoft.com/office/drawing/2014/main" id="{9389B62E-D4EB-C223-6446-0675093BD54E}"/>
              </a:ext>
            </a:extLst>
          </p:cNvPr>
          <p:cNvSpPr>
            <a:spLocks noGrp="1"/>
          </p:cNvSpPr>
          <p:nvPr>
            <p:ph idx="1"/>
          </p:nvPr>
        </p:nvSpPr>
        <p:spPr>
          <a:xfrm>
            <a:off x="5705179" y="136525"/>
            <a:ext cx="6356634" cy="6233608"/>
          </a:xfrm>
        </p:spPr>
        <p:txBody>
          <a:bodyPr>
            <a:normAutofit/>
          </a:bodyPr>
          <a:lstStyle/>
          <a:p>
            <a:pPr marL="342900" indent="-342900">
              <a:buFont typeface="Wingdings" panose="05000000000000000000" pitchFamily="2" charset="2"/>
              <a:buChar char="Ø"/>
            </a:pPr>
            <a:r>
              <a:rPr lang="ru-RU" sz="1600" dirty="0"/>
              <a:t>Використовуйте енергозберігаючі лампи</a:t>
            </a:r>
          </a:p>
          <a:p>
            <a:pPr marL="342900" indent="-342900">
              <a:buFont typeface="Wingdings" panose="05000000000000000000" pitchFamily="2" charset="2"/>
              <a:buChar char="Ø"/>
            </a:pPr>
            <a:r>
              <a:rPr lang="ru-RU" sz="1600" dirty="0"/>
              <a:t>Вимикайте на ніч комп'ютер, телевізори</a:t>
            </a:r>
          </a:p>
          <a:p>
            <a:pPr marL="342900" indent="-342900">
              <a:buFont typeface="Wingdings" panose="05000000000000000000" pitchFamily="2" charset="2"/>
              <a:buChar char="Ø"/>
            </a:pPr>
            <a:r>
              <a:rPr lang="ru-RU" sz="1600" dirty="0"/>
              <a:t>Сортуйте сміття</a:t>
            </a:r>
          </a:p>
          <a:p>
            <a:pPr marL="342900" indent="-342900">
              <a:buFont typeface="Wingdings" panose="05000000000000000000" pitchFamily="2" charset="2"/>
              <a:buChar char="Ø"/>
            </a:pPr>
            <a:r>
              <a:rPr lang="ru-RU" sz="1600" dirty="0"/>
              <a:t>Ходіть за покупками з еко-торбами</a:t>
            </a:r>
          </a:p>
          <a:p>
            <a:pPr marL="342900" indent="-342900">
              <a:buFont typeface="Wingdings" panose="05000000000000000000" pitchFamily="2" charset="2"/>
              <a:buChar char="Ø"/>
            </a:pPr>
            <a:r>
              <a:rPr lang="ru-RU" sz="1600" dirty="0"/>
              <a:t>Намагайтеся не купувати продукцію одноразового використання</a:t>
            </a:r>
          </a:p>
          <a:p>
            <a:pPr marL="342900" indent="-342900">
              <a:buFont typeface="Wingdings" panose="05000000000000000000" pitchFamily="2" charset="2"/>
              <a:buChar char="Ø"/>
            </a:pPr>
            <a:r>
              <a:rPr lang="ru-RU" sz="1600" dirty="0"/>
              <a:t>При покупці звертайте увагу на економічність техніки, маркування А, А+, Energy Star</a:t>
            </a:r>
          </a:p>
          <a:p>
            <a:pPr marL="342900" indent="-342900">
              <a:buFont typeface="Wingdings" panose="05000000000000000000" pitchFamily="2" charset="2"/>
              <a:buChar char="Ø"/>
            </a:pPr>
            <a:r>
              <a:rPr lang="ru-RU" sz="1600" dirty="0"/>
              <a:t>Приймайте душ замість ванни</a:t>
            </a:r>
          </a:p>
          <a:p>
            <a:pPr marL="342900" indent="-342900">
              <a:buFont typeface="Wingdings" panose="05000000000000000000" pitchFamily="2" charset="2"/>
              <a:buChar char="Ø"/>
            </a:pPr>
            <a:r>
              <a:rPr lang="ru-RU" sz="1600" dirty="0"/>
              <a:t>Здавайте макулатуру</a:t>
            </a:r>
          </a:p>
          <a:p>
            <a:pPr marL="342900" indent="-342900">
              <a:buFont typeface="Wingdings" panose="05000000000000000000" pitchFamily="2" charset="2"/>
              <a:buChar char="Ø"/>
            </a:pPr>
            <a:r>
              <a:rPr lang="ru-RU" sz="1600" dirty="0"/>
              <a:t>Обирайте екологічно безпечні продукти, вирощені без застосування добрив і пестицидів</a:t>
            </a:r>
          </a:p>
          <a:p>
            <a:pPr marL="342900" indent="-342900">
              <a:buFont typeface="Wingdings" panose="05000000000000000000" pitchFamily="2" charset="2"/>
              <a:buChar char="Ø"/>
            </a:pPr>
            <a:r>
              <a:rPr lang="ru-RU" sz="1600" dirty="0"/>
              <a:t>Даруйте не потрібні речі</a:t>
            </a:r>
          </a:p>
          <a:p>
            <a:pPr marL="342900" indent="-342900">
              <a:buFont typeface="Wingdings" panose="05000000000000000000" pitchFamily="2" charset="2"/>
              <a:buChar char="Ø"/>
            </a:pPr>
            <a:r>
              <a:rPr lang="ru-RU" sz="1600" dirty="0"/>
              <a:t>Підтримуйте екологічні ініціативи та акції</a:t>
            </a:r>
          </a:p>
        </p:txBody>
      </p:sp>
      <p:sp>
        <p:nvSpPr>
          <p:cNvPr id="76" name="Slide Number Placeholder 75">
            <a:extLst>
              <a:ext uri="{FF2B5EF4-FFF2-40B4-BE49-F238E27FC236}">
                <a16:creationId xmlns:a16="http://schemas.microsoft.com/office/drawing/2014/main" id="{BBFBCBEB-6284-0CF3-C864-5CC44E211F77}"/>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7</a:t>
            </a:fld>
            <a:endParaRPr lang="en-US" dirty="0"/>
          </a:p>
        </p:txBody>
      </p:sp>
      <p:sp>
        <p:nvSpPr>
          <p:cNvPr id="16" name="TextBox 15">
            <a:extLst>
              <a:ext uri="{FF2B5EF4-FFF2-40B4-BE49-F238E27FC236}">
                <a16:creationId xmlns:a16="http://schemas.microsoft.com/office/drawing/2014/main" id="{5CCB58DB-35A8-B98A-EF40-0D65E43B5951}"/>
              </a:ext>
            </a:extLst>
          </p:cNvPr>
          <p:cNvSpPr txBox="1"/>
          <p:nvPr/>
        </p:nvSpPr>
        <p:spPr>
          <a:xfrm>
            <a:off x="307392" y="1642707"/>
            <a:ext cx="4291854" cy="1600438"/>
          </a:xfrm>
          <a:prstGeom prst="rect">
            <a:avLst/>
          </a:prstGeom>
          <a:noFill/>
        </p:spPr>
        <p:txBody>
          <a:bodyPr wrap="square" rtlCol="0">
            <a:spAutoFit/>
          </a:bodyPr>
          <a:lstStyle/>
          <a:p>
            <a:pPr algn="just"/>
            <a:r>
              <a:rPr lang="ru-RU" sz="1400" dirty="0">
                <a:solidFill>
                  <a:schemeClr val="tx2"/>
                </a:solidFill>
              </a:rPr>
              <a:t>Ми всі живемо на одній планеті і, забруднюючи її, шкодимо у першу чергу самим собі та своїм нащадкам. Кожен для себе повинен знайти шляхи для покращення навколишнього середовища. Разом ми здатні зробити довкілля кращим і надалі не забувати про його охорону та збереження природних скарбів.</a:t>
            </a:r>
          </a:p>
        </p:txBody>
      </p:sp>
      <p:pic>
        <p:nvPicPr>
          <p:cNvPr id="18" name="Рисунок 17">
            <a:extLst>
              <a:ext uri="{FF2B5EF4-FFF2-40B4-BE49-F238E27FC236}">
                <a16:creationId xmlns:a16="http://schemas.microsoft.com/office/drawing/2014/main" id="{241ADFF1-D0C8-D841-0DAA-B7B2325536E1}"/>
              </a:ext>
            </a:extLst>
          </p:cNvPr>
          <p:cNvPicPr>
            <a:picLocks noChangeAspect="1"/>
          </p:cNvPicPr>
          <p:nvPr/>
        </p:nvPicPr>
        <p:blipFill>
          <a:blip r:embed="rId2">
            <a:extLst>
              <a:ext uri="{BEBA8EAE-BF5A-486C-A8C5-ECC9F3942E4B}">
                <a14:imgProps xmlns:a14="http://schemas.microsoft.com/office/drawing/2010/main">
                  <a14:imgLayer r:embed="rId3">
                    <a14:imgEffect>
                      <a14:artisticCement/>
                    </a14:imgEffect>
                  </a14:imgLayer>
                </a14:imgProps>
              </a:ext>
            </a:extLst>
          </a:blip>
          <a:srcRect l="9366" t="10489" r="6287" b="3770"/>
          <a:stretch/>
        </p:blipFill>
        <p:spPr>
          <a:xfrm>
            <a:off x="1065748" y="3953015"/>
            <a:ext cx="2775142" cy="25858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329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88E8-A595-2B71-E22E-7CF86DBBC3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CEE1F3-4039-7EF7-A010-0AF5E614BD0D}"/>
              </a:ext>
            </a:extLst>
          </p:cNvPr>
          <p:cNvSpPr>
            <a:spLocks noGrp="1"/>
          </p:cNvSpPr>
          <p:nvPr>
            <p:ph type="ctrTitle"/>
          </p:nvPr>
        </p:nvSpPr>
        <p:spPr>
          <a:xfrm>
            <a:off x="91261" y="136526"/>
            <a:ext cx="6999821" cy="589966"/>
          </a:xfrm>
        </p:spPr>
        <p:txBody>
          <a:bodyPr/>
          <a:lstStyle/>
          <a:p>
            <a:r>
              <a:rPr lang="uk-UA" b="1" dirty="0">
                <a:solidFill>
                  <a:srgbClr val="92D050">
                    <a:alpha val="75000"/>
                  </a:srgbClr>
                </a:solidFill>
              </a:rPr>
              <a:t>А ти знаєш?</a:t>
            </a:r>
            <a:endParaRPr lang="en-US" b="1" dirty="0">
              <a:solidFill>
                <a:srgbClr val="92D050">
                  <a:alpha val="75000"/>
                </a:srgbClr>
              </a:solidFill>
            </a:endParaRPr>
          </a:p>
        </p:txBody>
      </p:sp>
      <p:sp>
        <p:nvSpPr>
          <p:cNvPr id="22" name="Slide Number Placeholder 21">
            <a:extLst>
              <a:ext uri="{FF2B5EF4-FFF2-40B4-BE49-F238E27FC236}">
                <a16:creationId xmlns:a16="http://schemas.microsoft.com/office/drawing/2014/main" id="{08F832F6-F74C-090C-FC47-A7196867105B}"/>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8</a:t>
            </a:fld>
            <a:endParaRPr lang="en-US" dirty="0"/>
          </a:p>
        </p:txBody>
      </p:sp>
      <p:sp>
        <p:nvSpPr>
          <p:cNvPr id="3" name="Підзаголовок 2">
            <a:extLst>
              <a:ext uri="{FF2B5EF4-FFF2-40B4-BE49-F238E27FC236}">
                <a16:creationId xmlns:a16="http://schemas.microsoft.com/office/drawing/2014/main" id="{0F86C53D-4E55-83BC-49CF-ABD5DA6BED68}"/>
              </a:ext>
            </a:extLst>
          </p:cNvPr>
          <p:cNvSpPr>
            <a:spLocks noGrp="1"/>
          </p:cNvSpPr>
          <p:nvPr>
            <p:ph type="subTitle" idx="1"/>
          </p:nvPr>
        </p:nvSpPr>
        <p:spPr>
          <a:xfrm>
            <a:off x="258793" y="816740"/>
            <a:ext cx="6832289" cy="4248320"/>
          </a:xfrm>
        </p:spPr>
        <p:txBody>
          <a:bodyPr>
            <a:noAutofit/>
          </a:bodyPr>
          <a:lstStyle/>
          <a:p>
            <a:pPr marL="285750" indent="-285750" algn="just">
              <a:buFont typeface="Wingdings" panose="05000000000000000000" pitchFamily="2" charset="2"/>
              <a:buChar char="Ø"/>
            </a:pPr>
            <a:r>
              <a:rPr lang="uk-UA" sz="1400" dirty="0"/>
              <a:t>Пумба з діснеївського «Короля лева» – це яка тварина? </a:t>
            </a:r>
          </a:p>
          <a:p>
            <a:pPr marL="285750" indent="-285750" algn="just">
              <a:buFont typeface="Wingdings" panose="05000000000000000000" pitchFamily="2" charset="2"/>
              <a:buChar char="Ø"/>
            </a:pPr>
            <a:r>
              <a:rPr lang="uk-UA" sz="1400" dirty="0"/>
              <a:t>Які перелітні птахи повертаються до нас першими? </a:t>
            </a:r>
          </a:p>
          <a:p>
            <a:pPr marL="285750" indent="-285750" algn="just">
              <a:buFont typeface="Wingdings" panose="05000000000000000000" pitchFamily="2" charset="2"/>
              <a:buChar char="Ø"/>
            </a:pPr>
            <a:r>
              <a:rPr lang="uk-UA" sz="1400" dirty="0"/>
              <a:t>Які тварини можуть жити без їжі до двох років? </a:t>
            </a:r>
          </a:p>
          <a:p>
            <a:pPr marL="285750" indent="-285750" algn="just">
              <a:buFont typeface="Wingdings" panose="05000000000000000000" pitchFamily="2" charset="2"/>
              <a:buChar char="Ø"/>
            </a:pPr>
            <a:r>
              <a:rPr lang="uk-UA" sz="1400" dirty="0"/>
              <a:t>Який птах вміє літати хвостом вперед? </a:t>
            </a:r>
          </a:p>
          <a:p>
            <a:pPr marL="285750" indent="-285750" algn="just">
              <a:buFont typeface="Wingdings" panose="05000000000000000000" pitchFamily="2" charset="2"/>
              <a:buChar char="Ø"/>
            </a:pPr>
            <a:r>
              <a:rPr lang="uk-UA" sz="1400" dirty="0"/>
              <a:t>Яку рослину називають рослиною-хижаком? </a:t>
            </a:r>
          </a:p>
          <a:p>
            <a:pPr marL="285750" indent="-285750" algn="just">
              <a:buFont typeface="Wingdings" panose="05000000000000000000" pitchFamily="2" charset="2"/>
              <a:buChar char="Ø"/>
            </a:pPr>
            <a:r>
              <a:rPr lang="uk-UA" sz="1400" dirty="0"/>
              <a:t>У кого більше ніг: у п'яти восьминогів чи в чотирьох кальмарів? </a:t>
            </a:r>
          </a:p>
          <a:p>
            <a:pPr marL="285750" indent="-285750" algn="just">
              <a:buFont typeface="Wingdings" panose="05000000000000000000" pitchFamily="2" charset="2"/>
              <a:buChar char="Ø"/>
            </a:pPr>
            <a:r>
              <a:rPr lang="uk-UA" sz="1400" dirty="0"/>
              <a:t>Яка найзубатіша істота на світі? </a:t>
            </a:r>
          </a:p>
          <a:p>
            <a:pPr marL="285750" indent="-285750" algn="just">
              <a:buFont typeface="Wingdings" panose="05000000000000000000" pitchFamily="2" charset="2"/>
              <a:buChar char="Ø"/>
            </a:pPr>
            <a:r>
              <a:rPr lang="uk-UA" sz="1400" dirty="0"/>
              <a:t>Для цього річкового будівельника його хвіст – і кермо, і весло. А ще в ньому він накопичує жир на зиму. </a:t>
            </a:r>
          </a:p>
          <a:p>
            <a:pPr marL="285750" indent="-285750" algn="just">
              <a:buFont typeface="Wingdings" panose="05000000000000000000" pitchFamily="2" charset="2"/>
              <a:buChar char="Ø"/>
            </a:pPr>
            <a:r>
              <a:rPr lang="uk-UA" sz="1400" dirty="0"/>
              <a:t>Який матеріал можна використовувати повторно: скло, пластик чи папір? </a:t>
            </a:r>
          </a:p>
          <a:p>
            <a:pPr marL="285750" indent="-285750" algn="just">
              <a:buFont typeface="Wingdings" panose="05000000000000000000" pitchFamily="2" charset="2"/>
              <a:buChar char="Ø"/>
            </a:pPr>
            <a:r>
              <a:rPr lang="uk-UA" sz="1400" dirty="0"/>
              <a:t>В організм яких плазунів вода попадає через шкіру? </a:t>
            </a:r>
          </a:p>
          <a:p>
            <a:pPr algn="just"/>
            <a:endParaRPr lang="uk-UA" sz="1400" dirty="0"/>
          </a:p>
        </p:txBody>
      </p:sp>
      <p:sp>
        <p:nvSpPr>
          <p:cNvPr id="2" name="TextBox 1">
            <a:extLst>
              <a:ext uri="{FF2B5EF4-FFF2-40B4-BE49-F238E27FC236}">
                <a16:creationId xmlns:a16="http://schemas.microsoft.com/office/drawing/2014/main" id="{CEAD2C71-D623-632B-6E84-3E36D334ECED}"/>
              </a:ext>
            </a:extLst>
          </p:cNvPr>
          <p:cNvSpPr txBox="1"/>
          <p:nvPr/>
        </p:nvSpPr>
        <p:spPr>
          <a:xfrm>
            <a:off x="7207625" y="887506"/>
            <a:ext cx="4591958" cy="4524315"/>
          </a:xfrm>
          <a:prstGeom prst="rect">
            <a:avLst/>
          </a:prstGeom>
          <a:noFill/>
        </p:spPr>
        <p:txBody>
          <a:bodyPr wrap="square" rtlCol="0">
            <a:spAutoFit/>
          </a:bodyPr>
          <a:lstStyle/>
          <a:p>
            <a:pPr marL="285750" indent="-285750">
              <a:buFont typeface="Wingdings" panose="05000000000000000000" pitchFamily="2" charset="2"/>
              <a:buChar char="Ø"/>
            </a:pPr>
            <a:r>
              <a:rPr lang="uk-UA" sz="2400" dirty="0" err="1">
                <a:solidFill>
                  <a:schemeClr val="tx2"/>
                </a:solidFill>
              </a:rPr>
              <a:t>Бородавочник</a:t>
            </a:r>
            <a:endParaRPr lang="uk-UA" sz="2400" dirty="0">
              <a:solidFill>
                <a:schemeClr val="tx2"/>
              </a:solidFill>
            </a:endParaRPr>
          </a:p>
          <a:p>
            <a:pPr marL="285750" indent="-285750">
              <a:buFont typeface="Wingdings" panose="05000000000000000000" pitchFamily="2" charset="2"/>
              <a:buChar char="Ø"/>
            </a:pPr>
            <a:r>
              <a:rPr lang="uk-UA" sz="2400" dirty="0">
                <a:solidFill>
                  <a:schemeClr val="tx2"/>
                </a:solidFill>
              </a:rPr>
              <a:t>Шпак, Лелека</a:t>
            </a:r>
          </a:p>
          <a:p>
            <a:pPr marL="285750" indent="-285750">
              <a:buFont typeface="Wingdings" panose="05000000000000000000" pitchFamily="2" charset="2"/>
              <a:buChar char="Ø"/>
            </a:pPr>
            <a:r>
              <a:rPr lang="uk-UA" sz="2000" dirty="0">
                <a:solidFill>
                  <a:schemeClr val="tx2"/>
                </a:solidFill>
              </a:rPr>
              <a:t>Крокодили</a:t>
            </a:r>
          </a:p>
          <a:p>
            <a:pPr marL="285750" indent="-285750">
              <a:buFont typeface="Wingdings" panose="05000000000000000000" pitchFamily="2" charset="2"/>
              <a:buChar char="Ø"/>
            </a:pPr>
            <a:r>
              <a:rPr lang="uk-UA" sz="2400" dirty="0">
                <a:solidFill>
                  <a:schemeClr val="tx2"/>
                </a:solidFill>
              </a:rPr>
              <a:t>Колібрі</a:t>
            </a:r>
          </a:p>
          <a:p>
            <a:pPr marL="285750" indent="-285750">
              <a:buFont typeface="Wingdings" panose="05000000000000000000" pitchFamily="2" charset="2"/>
              <a:buChar char="Ø"/>
            </a:pPr>
            <a:r>
              <a:rPr lang="uk-UA" sz="2400" dirty="0">
                <a:solidFill>
                  <a:schemeClr val="tx2"/>
                </a:solidFill>
              </a:rPr>
              <a:t>Росичка </a:t>
            </a:r>
          </a:p>
          <a:p>
            <a:pPr marL="285750" indent="-285750">
              <a:buFont typeface="Wingdings" panose="05000000000000000000" pitchFamily="2" charset="2"/>
              <a:buChar char="Ø"/>
            </a:pPr>
            <a:r>
              <a:rPr lang="uk-UA" sz="2400" dirty="0">
                <a:solidFill>
                  <a:schemeClr val="tx2"/>
                </a:solidFill>
              </a:rPr>
              <a:t>Однаково: 5х8 = 4х10 = 40</a:t>
            </a:r>
          </a:p>
          <a:p>
            <a:pPr marL="285750" indent="-285750">
              <a:buFont typeface="Wingdings" panose="05000000000000000000" pitchFamily="2" charset="2"/>
              <a:buChar char="Ø"/>
            </a:pPr>
            <a:r>
              <a:rPr lang="uk-UA" sz="2400" dirty="0">
                <a:solidFill>
                  <a:schemeClr val="tx2"/>
                </a:solidFill>
              </a:rPr>
              <a:t>Слимак. Він має 14 175 зубів</a:t>
            </a:r>
          </a:p>
          <a:p>
            <a:pPr marL="285750" indent="-285750">
              <a:buFont typeface="Wingdings" panose="05000000000000000000" pitchFamily="2" charset="2"/>
              <a:buChar char="Ø"/>
            </a:pPr>
            <a:r>
              <a:rPr lang="uk-UA" sz="2400" dirty="0">
                <a:solidFill>
                  <a:schemeClr val="tx2"/>
                </a:solidFill>
              </a:rPr>
              <a:t>Бобер</a:t>
            </a:r>
          </a:p>
          <a:p>
            <a:pPr marL="285750" indent="-285750">
              <a:buFont typeface="Wingdings" panose="05000000000000000000" pitchFamily="2" charset="2"/>
              <a:buChar char="Ø"/>
            </a:pPr>
            <a:endParaRPr lang="uk-UA" sz="2400" dirty="0">
              <a:solidFill>
                <a:schemeClr val="tx2"/>
              </a:solidFill>
            </a:endParaRPr>
          </a:p>
          <a:p>
            <a:pPr marL="285750" indent="-285750">
              <a:buFont typeface="Wingdings" panose="05000000000000000000" pitchFamily="2" charset="2"/>
              <a:buChar char="Ø"/>
            </a:pPr>
            <a:r>
              <a:rPr lang="uk-UA" sz="2400" dirty="0">
                <a:solidFill>
                  <a:schemeClr val="tx2"/>
                </a:solidFill>
              </a:rPr>
              <a:t>Всі три</a:t>
            </a:r>
          </a:p>
          <a:p>
            <a:endParaRPr lang="uk-UA" sz="2400" dirty="0">
              <a:solidFill>
                <a:schemeClr val="tx2"/>
              </a:solidFill>
            </a:endParaRPr>
          </a:p>
          <a:p>
            <a:pPr marL="285750" indent="-285750">
              <a:buFont typeface="Wingdings" panose="05000000000000000000" pitchFamily="2" charset="2"/>
              <a:buChar char="Ø"/>
            </a:pPr>
            <a:r>
              <a:rPr lang="uk-UA" sz="2400" dirty="0">
                <a:solidFill>
                  <a:schemeClr val="tx2"/>
                </a:solidFill>
              </a:rPr>
              <a:t>Жаби п’ють воду через шкіру</a:t>
            </a:r>
          </a:p>
        </p:txBody>
      </p:sp>
      <p:pic>
        <p:nvPicPr>
          <p:cNvPr id="6" name="Рисунок 5">
            <a:extLst>
              <a:ext uri="{FF2B5EF4-FFF2-40B4-BE49-F238E27FC236}">
                <a16:creationId xmlns:a16="http://schemas.microsoft.com/office/drawing/2014/main" id="{8CACE401-1A06-4A1F-56A7-3969469A8947}"/>
              </a:ext>
            </a:extLst>
          </p:cNvPr>
          <p:cNvPicPr>
            <a:picLocks noChangeAspect="1"/>
          </p:cNvPicPr>
          <p:nvPr/>
        </p:nvPicPr>
        <p:blipFill>
          <a:blip r:embed="rId2"/>
          <a:stretch>
            <a:fillRect/>
          </a:stretch>
        </p:blipFill>
        <p:spPr>
          <a:xfrm>
            <a:off x="10532543" y="136525"/>
            <a:ext cx="1400664" cy="1911754"/>
          </a:xfrm>
          <a:prstGeom prst="rect">
            <a:avLst/>
          </a:prstGeom>
        </p:spPr>
      </p:pic>
    </p:spTree>
    <p:extLst>
      <p:ext uri="{BB962C8B-B14F-4D97-AF65-F5344CB8AC3E}">
        <p14:creationId xmlns:p14="http://schemas.microsoft.com/office/powerpoint/2010/main" val="154448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down)">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down)">
                                      <p:cBhvr>
                                        <p:cTn id="46" dur="500"/>
                                        <p:tgtEl>
                                          <p:spTgt spid="2">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animEffect transition="in" filter="wipe(down)">
                                      <p:cBhvr>
                                        <p:cTn id="57" dur="500"/>
                                        <p:tgtEl>
                                          <p:spTgt spid="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 calcmode="lin" valueType="num">
                                      <p:cBhvr additive="base">
                                        <p:cTn id="6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
                                            <p:txEl>
                                              <p:pRg st="5" end="5"/>
                                            </p:txEl>
                                          </p:spTgt>
                                        </p:tgtEl>
                                        <p:attrNameLst>
                                          <p:attrName>style.visibility</p:attrName>
                                        </p:attrNameLst>
                                      </p:cBhvr>
                                      <p:to>
                                        <p:strVal val="visible"/>
                                      </p:to>
                                    </p:set>
                                    <p:animEffect transition="in" filter="wipe(down)">
                                      <p:cBhvr>
                                        <p:cTn id="68" dur="500"/>
                                        <p:tgtEl>
                                          <p:spTgt spid="2">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 calcmode="lin" valueType="num">
                                      <p:cBhvr additive="base">
                                        <p:cTn id="7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
                                            <p:txEl>
                                              <p:pRg st="6" end="6"/>
                                            </p:txEl>
                                          </p:spTgt>
                                        </p:tgtEl>
                                        <p:attrNameLst>
                                          <p:attrName>style.visibility</p:attrName>
                                        </p:attrNameLst>
                                      </p:cBhvr>
                                      <p:to>
                                        <p:strVal val="visible"/>
                                      </p:to>
                                    </p:set>
                                    <p:animEffect transition="in" filter="wipe(down)">
                                      <p:cBhvr>
                                        <p:cTn id="79" dur="500"/>
                                        <p:tgtEl>
                                          <p:spTgt spid="2">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
                                            <p:txEl>
                                              <p:pRg st="7" end="7"/>
                                            </p:txEl>
                                          </p:spTgt>
                                        </p:tgtEl>
                                        <p:attrNameLst>
                                          <p:attrName>style.visibility</p:attrName>
                                        </p:attrNameLst>
                                      </p:cBhvr>
                                      <p:to>
                                        <p:strVal val="visible"/>
                                      </p:to>
                                    </p:set>
                                    <p:anim calcmode="lin" valueType="num">
                                      <p:cBhvr additive="base">
                                        <p:cTn id="8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
                                            <p:txEl>
                                              <p:pRg st="7" end="7"/>
                                            </p:txEl>
                                          </p:spTgt>
                                        </p:tgtEl>
                                        <p:attrNameLst>
                                          <p:attrName>style.visibility</p:attrName>
                                        </p:attrNameLst>
                                      </p:cBhvr>
                                      <p:to>
                                        <p:strVal val="visible"/>
                                      </p:to>
                                    </p:set>
                                    <p:animEffect transition="in" filter="wipe(down)">
                                      <p:cBhvr>
                                        <p:cTn id="90" dur="500"/>
                                        <p:tgtEl>
                                          <p:spTgt spid="2">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
                                            <p:txEl>
                                              <p:pRg st="8" end="8"/>
                                            </p:txEl>
                                          </p:spTgt>
                                        </p:tgtEl>
                                        <p:attrNameLst>
                                          <p:attrName>style.visibility</p:attrName>
                                        </p:attrNameLst>
                                      </p:cBhvr>
                                      <p:to>
                                        <p:strVal val="visible"/>
                                      </p:to>
                                    </p:set>
                                    <p:anim calcmode="lin" valueType="num">
                                      <p:cBhvr additive="base">
                                        <p:cTn id="9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2">
                                            <p:txEl>
                                              <p:pRg st="9" end="9"/>
                                            </p:txEl>
                                          </p:spTgt>
                                        </p:tgtEl>
                                        <p:attrNameLst>
                                          <p:attrName>style.visibility</p:attrName>
                                        </p:attrNameLst>
                                      </p:cBhvr>
                                      <p:to>
                                        <p:strVal val="visible"/>
                                      </p:to>
                                    </p:set>
                                    <p:animEffect transition="in" filter="wipe(down)">
                                      <p:cBhvr>
                                        <p:cTn id="101" dur="500"/>
                                        <p:tgtEl>
                                          <p:spTgt spid="2">
                                            <p:txEl>
                                              <p:pRg st="9" end="9"/>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3">
                                            <p:txEl>
                                              <p:pRg st="9" end="9"/>
                                            </p:txEl>
                                          </p:spTgt>
                                        </p:tgtEl>
                                        <p:attrNameLst>
                                          <p:attrName>style.visibility</p:attrName>
                                        </p:attrNameLst>
                                      </p:cBhvr>
                                      <p:to>
                                        <p:strVal val="visible"/>
                                      </p:to>
                                    </p:set>
                                    <p:anim calcmode="lin" valueType="num">
                                      <p:cBhvr additive="base">
                                        <p:cTn id="10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
                                            <p:txEl>
                                              <p:pRg st="11" end="11"/>
                                            </p:txEl>
                                          </p:spTgt>
                                        </p:tgtEl>
                                        <p:attrNameLst>
                                          <p:attrName>style.visibility</p:attrName>
                                        </p:attrNameLst>
                                      </p:cBhvr>
                                      <p:to>
                                        <p:strVal val="visible"/>
                                      </p:to>
                                    </p:set>
                                    <p:animEffect transition="in" filter="wipe(down)">
                                      <p:cBhvr>
                                        <p:cTn id="11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3F7967-21CD-4D4E-A475-5040D50F9B40}"/>
              </a:ext>
            </a:extLst>
          </p:cNvPr>
          <p:cNvSpPr>
            <a:spLocks noGrp="1"/>
          </p:cNvSpPr>
          <p:nvPr>
            <p:ph idx="1"/>
          </p:nvPr>
        </p:nvSpPr>
        <p:spPr>
          <a:xfrm>
            <a:off x="0" y="2683105"/>
            <a:ext cx="4524934" cy="1386871"/>
          </a:xfrm>
        </p:spPr>
        <p:txBody>
          <a:bodyPr>
            <a:normAutofit fontScale="92500" lnSpcReduction="10000"/>
          </a:bodyPr>
          <a:lstStyle/>
          <a:p>
            <a:r>
              <a:rPr lang="ru-RU" b="1" dirty="0"/>
              <a:t>Дика природа – це безцінний скарб. </a:t>
            </a:r>
          </a:p>
          <a:p>
            <a:r>
              <a:rPr lang="ru-RU" b="1" dirty="0" err="1"/>
              <a:t>Бережімо</a:t>
            </a:r>
            <a:r>
              <a:rPr lang="ru-RU" b="1" dirty="0"/>
              <a:t> її разом! </a:t>
            </a:r>
            <a:endParaRPr lang="en-US" b="1" dirty="0"/>
          </a:p>
        </p:txBody>
      </p:sp>
      <p:pic>
        <p:nvPicPr>
          <p:cNvPr id="16" name="Picture Placeholder 5" descr="forest">
            <a:extLst>
              <a:ext uri="{FF2B5EF4-FFF2-40B4-BE49-F238E27FC236}">
                <a16:creationId xmlns:a16="http://schemas.microsoft.com/office/drawing/2014/main" id="{474772FB-EF5F-44F3-8C06-F39CA59EF52C}"/>
              </a:ext>
            </a:extLst>
          </p:cNvPr>
          <p:cNvPicPr>
            <a:picLocks noGrp="1" noChangeAspect="1"/>
          </p:cNvPicPr>
          <p:nvPr>
            <p:ph type="pic" sz="quarter" idx="13"/>
          </p:nvPr>
        </p:nvPicPr>
        <p:blipFill>
          <a:blip r:embed="rId2" cstate="screen">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p:blipFill>
        <p:spPr>
          <a:xfrm>
            <a:off x="4575175" y="0"/>
            <a:ext cx="7616825" cy="6858000"/>
          </a:xfrm>
        </p:spPr>
      </p:pic>
      <p:sp>
        <p:nvSpPr>
          <p:cNvPr id="43" name="Slide Number Placeholder 42">
            <a:extLst>
              <a:ext uri="{FF2B5EF4-FFF2-40B4-BE49-F238E27FC236}">
                <a16:creationId xmlns:a16="http://schemas.microsoft.com/office/drawing/2014/main" id="{B95B4304-0747-4AD1-BD3D-E4BFD5441AF5}"/>
              </a:ext>
            </a:extLst>
          </p:cNvPr>
          <p:cNvSpPr>
            <a:spLocks noGrp="1"/>
          </p:cNvSpPr>
          <p:nvPr>
            <p:ph type="sldNum" sz="quarter" idx="12"/>
          </p:nvPr>
        </p:nvSpPr>
        <p:spPr>
          <a:xfrm>
            <a:off x="10518474" y="6356350"/>
            <a:ext cx="1414733" cy="365125"/>
          </a:xfrm>
        </p:spPr>
        <p:txBody>
          <a:bodyPr/>
          <a:lstStyle/>
          <a:p>
            <a:fld id="{AE208ADF-3ADD-483D-A721-14E3EEE2C135}" type="slidenum">
              <a:rPr lang="en-US" smtClean="0"/>
              <a:pPr/>
              <a:t>9</a:t>
            </a:fld>
            <a:endParaRPr lang="en-US" dirty="0"/>
          </a:p>
        </p:txBody>
      </p:sp>
      <p:pic>
        <p:nvPicPr>
          <p:cNvPr id="7" name="Рисунок 6">
            <a:extLst>
              <a:ext uri="{FF2B5EF4-FFF2-40B4-BE49-F238E27FC236}">
                <a16:creationId xmlns:a16="http://schemas.microsoft.com/office/drawing/2014/main" id="{0CE2C48D-C31D-B890-0E46-F847B2ACA4AB}"/>
              </a:ext>
            </a:extLst>
          </p:cNvPr>
          <p:cNvPicPr>
            <a:picLocks noChangeAspect="1"/>
          </p:cNvPicPr>
          <p:nvPr/>
        </p:nvPicPr>
        <p:blipFill>
          <a:blip r:embed="rId4"/>
          <a:stretch>
            <a:fillRect/>
          </a:stretch>
        </p:blipFill>
        <p:spPr>
          <a:xfrm>
            <a:off x="1662974" y="789546"/>
            <a:ext cx="1198986" cy="1195418"/>
          </a:xfrm>
          <a:prstGeom prst="rect">
            <a:avLst/>
          </a:prstGeom>
        </p:spPr>
      </p:pic>
      <p:pic>
        <p:nvPicPr>
          <p:cNvPr id="9" name="Рисунок 8">
            <a:extLst>
              <a:ext uri="{FF2B5EF4-FFF2-40B4-BE49-F238E27FC236}">
                <a16:creationId xmlns:a16="http://schemas.microsoft.com/office/drawing/2014/main" id="{83685613-6051-FF03-AE33-776D68582986}"/>
              </a:ext>
            </a:extLst>
          </p:cNvPr>
          <p:cNvPicPr>
            <a:picLocks noChangeAspect="1"/>
          </p:cNvPicPr>
          <p:nvPr/>
        </p:nvPicPr>
        <p:blipFill>
          <a:blip r:embed="rId5"/>
          <a:stretch>
            <a:fillRect/>
          </a:stretch>
        </p:blipFill>
        <p:spPr>
          <a:xfrm>
            <a:off x="690826" y="4270841"/>
            <a:ext cx="2810270" cy="22680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FD4E0E32-30CB-0941-29C9-131E290BF053}"/>
              </a:ext>
            </a:extLst>
          </p:cNvPr>
          <p:cNvSpPr txBox="1"/>
          <p:nvPr/>
        </p:nvSpPr>
        <p:spPr>
          <a:xfrm>
            <a:off x="188259" y="69809"/>
            <a:ext cx="6069106" cy="261610"/>
          </a:xfrm>
          <a:prstGeom prst="rect">
            <a:avLst/>
          </a:prstGeom>
          <a:noFill/>
        </p:spPr>
        <p:txBody>
          <a:bodyPr wrap="square" rtlCol="0">
            <a:spAutoFit/>
          </a:bodyPr>
          <a:lstStyle/>
          <a:p>
            <a:r>
              <a:rPr lang="uk-UA" sz="1100" dirty="0"/>
              <a:t>Чорнобильський радіаційно-екологічний біосферний заповідник</a:t>
            </a:r>
          </a:p>
        </p:txBody>
      </p:sp>
    </p:spTree>
    <p:extLst>
      <p:ext uri="{BB962C8B-B14F-4D97-AF65-F5344CB8AC3E}">
        <p14:creationId xmlns:p14="http://schemas.microsoft.com/office/powerpoint/2010/main" val="1528177044"/>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VTI" id="{14D52F43-08F7-4BCB-8A4A-FBED84E2C440}" vid="{D076F849-C9D7-4142-B46C-46BAC587EA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8FF5174-EF46-4DB3-9E31-B6FFE71C1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EE90C5-1E1C-444C-A570-923DC6A54713}">
  <ds:schemaRefs>
    <ds:schemaRef ds:uri="http://schemas.microsoft.com/sharepoint/v3/contenttype/forms"/>
  </ds:schemaRefs>
</ds:datastoreItem>
</file>

<file path=customXml/itemProps3.xml><?xml version="1.0" encoding="utf-8"?>
<ds:datastoreItem xmlns:ds="http://schemas.openxmlformats.org/officeDocument/2006/customXml" ds:itemID="{8E577EAC-B6FB-4CBD-9524-1AB1B096FD32}">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_PineVTI</Template>
  <TotalTime>0</TotalTime>
  <Words>877</Words>
  <Application>Microsoft Office PowerPoint</Application>
  <PresentationFormat>Широкий екран</PresentationFormat>
  <Paragraphs>75</Paragraphs>
  <Slides>9</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9</vt:i4>
      </vt:variant>
    </vt:vector>
  </HeadingPairs>
  <TitlesOfParts>
    <vt:vector size="14" baseType="lpstr">
      <vt:lpstr>Arial</vt:lpstr>
      <vt:lpstr>Calibri</vt:lpstr>
      <vt:lpstr>Dante</vt:lpstr>
      <vt:lpstr>Wingdings</vt:lpstr>
      <vt:lpstr>PineVTI</vt:lpstr>
      <vt:lpstr>3 березня  Всесвітній день дикої природи</vt:lpstr>
      <vt:lpstr>Всесвітній день дикої природи (World Wildlife Day) відзначається щороку  3 березня на знак підтримки диких тварин і рослин. Екологічна дата була прийнята Генеральною асамблеєю ООН 20 грудня 2013 року, оскільки саме 3 березня у 1973 році було підписано Конвенцію про міжнародну торгівлю видами дикої фауни і флори, що перебувають під загрозою зникнення, яка також відома як Конвенція CITES.  Цьогоріч день проходить під гаслом «Фінансування охорони дикої природи: Інвестиції в людей та планету».</vt:lpstr>
      <vt:lpstr>Мета  Всесвітнього дня дикої природи</vt:lpstr>
      <vt:lpstr>Презентація PowerPoint</vt:lpstr>
      <vt:lpstr>Як дика природа впливає на добробут планети?</vt:lpstr>
      <vt:lpstr>Загрози для дикої природи</vt:lpstr>
      <vt:lpstr>Що ми можемо зробити?</vt:lpstr>
      <vt:lpstr>А ти знаєш?</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2021-04-23T07:38:37Z</dcterms:created>
  <dcterms:modified xsi:type="dcterms:W3CDTF">2025-02-28T06:43:40Z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