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58" r:id="rId7"/>
    <p:sldId id="261" r:id="rId8"/>
    <p:sldId id="266" r:id="rId9"/>
    <p:sldId id="262" r:id="rId10"/>
    <p:sldId id="259" r:id="rId11"/>
    <p:sldId id="260" r:id="rId12"/>
    <p:sldId id="267" r:id="rId13"/>
    <p:sldId id="268" r:id="rId14"/>
    <p:sldId id="269" r:id="rId15"/>
    <p:sldId id="270" r:id="rId16"/>
    <p:sldId id="271" r:id="rId17"/>
    <p:sldId id="282" r:id="rId18"/>
    <p:sldId id="283" r:id="rId19"/>
    <p:sldId id="278" r:id="rId20"/>
    <p:sldId id="272" r:id="rId21"/>
    <p:sldId id="284" r:id="rId22"/>
    <p:sldId id="274" r:id="rId23"/>
    <p:sldId id="276" r:id="rId24"/>
    <p:sldId id="280" r:id="rId25"/>
    <p:sldId id="275" r:id="rId26"/>
    <p:sldId id="281" r:id="rId27"/>
    <p:sldId id="273" r:id="rId28"/>
    <p:sldId id="277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2467D-C164-4DDA-8B5B-8EB932C8533C}" type="doc">
      <dgm:prSet loTypeId="urn:microsoft.com/office/officeart/2005/8/layout/chart3" loCatId="relationship" qsTypeId="urn:microsoft.com/office/officeart/2005/8/quickstyle/simple5" qsCatId="simple" csTypeId="urn:microsoft.com/office/officeart/2005/8/colors/colorful4" csCatId="colorful" phldr="1"/>
      <dgm:spPr/>
    </dgm:pt>
    <dgm:pt modelId="{C993DC8D-25F3-4260-9996-7DA6F6D87D9E}">
      <dgm:prSet phldrT="[Текст]"/>
      <dgm:spPr/>
      <dgm:t>
        <a:bodyPr/>
        <a:lstStyle/>
        <a:p>
          <a:r>
            <a:rPr lang="en-US" dirty="0"/>
            <a:t>Soft</a:t>
          </a:r>
          <a:endParaRPr lang="ru-RU" dirty="0"/>
        </a:p>
      </dgm:t>
    </dgm:pt>
    <dgm:pt modelId="{A27197A5-E4B5-4B5A-BAD5-FF467839551E}" type="parTrans" cxnId="{922C6D44-09A9-4E3A-8547-B7DA456FEF20}">
      <dgm:prSet/>
      <dgm:spPr/>
      <dgm:t>
        <a:bodyPr/>
        <a:lstStyle/>
        <a:p>
          <a:endParaRPr lang="ru-RU"/>
        </a:p>
      </dgm:t>
    </dgm:pt>
    <dgm:pt modelId="{7FDF1F2F-76EA-480C-913A-69D95A75C584}" type="sibTrans" cxnId="{922C6D44-09A9-4E3A-8547-B7DA456FEF20}">
      <dgm:prSet/>
      <dgm:spPr/>
      <dgm:t>
        <a:bodyPr/>
        <a:lstStyle/>
        <a:p>
          <a:endParaRPr lang="ru-RU"/>
        </a:p>
      </dgm:t>
    </dgm:pt>
    <dgm:pt modelId="{CE7F9030-BF10-4779-82D7-61E1C774BB8B}">
      <dgm:prSet phldrT="[Текст]"/>
      <dgm:spPr/>
      <dgm:t>
        <a:bodyPr/>
        <a:lstStyle/>
        <a:p>
          <a:r>
            <a:rPr lang="en-US" dirty="0"/>
            <a:t>GIS</a:t>
          </a:r>
          <a:endParaRPr lang="ru-RU" dirty="0"/>
        </a:p>
      </dgm:t>
    </dgm:pt>
    <dgm:pt modelId="{7F87980E-D986-44AA-B71C-95ADCC039BBC}" type="parTrans" cxnId="{A3C71228-0EF6-43B6-B6EA-EC3C1A77B056}">
      <dgm:prSet/>
      <dgm:spPr/>
      <dgm:t>
        <a:bodyPr/>
        <a:lstStyle/>
        <a:p>
          <a:endParaRPr lang="ru-RU"/>
        </a:p>
      </dgm:t>
    </dgm:pt>
    <dgm:pt modelId="{DF72F58F-04D3-4629-8973-C1C2A645FE68}" type="sibTrans" cxnId="{A3C71228-0EF6-43B6-B6EA-EC3C1A77B056}">
      <dgm:prSet/>
      <dgm:spPr/>
      <dgm:t>
        <a:bodyPr/>
        <a:lstStyle/>
        <a:p>
          <a:endParaRPr lang="ru-RU"/>
        </a:p>
      </dgm:t>
    </dgm:pt>
    <dgm:pt modelId="{94B65ECE-961A-408F-A112-46852425AAEF}">
      <dgm:prSet/>
      <dgm:spPr/>
      <dgm:t>
        <a:bodyPr/>
        <a:lstStyle/>
        <a:p>
          <a:r>
            <a:rPr lang="en-US" dirty="0"/>
            <a:t>STAT Analysis</a:t>
          </a:r>
          <a:endParaRPr lang="ru-RU" dirty="0"/>
        </a:p>
      </dgm:t>
    </dgm:pt>
    <dgm:pt modelId="{E4DFC52C-7459-4B04-AC45-76C6D77AE0F9}" type="parTrans" cxnId="{08DC8CB6-E732-4D70-A3CC-7A1DD474FF40}">
      <dgm:prSet/>
      <dgm:spPr/>
      <dgm:t>
        <a:bodyPr/>
        <a:lstStyle/>
        <a:p>
          <a:endParaRPr lang="ru-RU"/>
        </a:p>
      </dgm:t>
    </dgm:pt>
    <dgm:pt modelId="{7A13D17D-B002-4690-8083-D78DC7F4543C}" type="sibTrans" cxnId="{08DC8CB6-E732-4D70-A3CC-7A1DD474FF40}">
      <dgm:prSet/>
      <dgm:spPr/>
      <dgm:t>
        <a:bodyPr/>
        <a:lstStyle/>
        <a:p>
          <a:endParaRPr lang="ru-RU"/>
        </a:p>
      </dgm:t>
    </dgm:pt>
    <dgm:pt modelId="{009AC328-6D82-45A9-90B4-F5544CE9F99B}" type="pres">
      <dgm:prSet presAssocID="{92F2467D-C164-4DDA-8B5B-8EB932C8533C}" presName="compositeShape" presStyleCnt="0">
        <dgm:presLayoutVars>
          <dgm:chMax val="7"/>
          <dgm:dir/>
          <dgm:resizeHandles val="exact"/>
        </dgm:presLayoutVars>
      </dgm:prSet>
      <dgm:spPr/>
    </dgm:pt>
    <dgm:pt modelId="{ED86EB98-D5BA-444D-B867-C629145E2202}" type="pres">
      <dgm:prSet presAssocID="{92F2467D-C164-4DDA-8B5B-8EB932C8533C}" presName="wedge1" presStyleLbl="node1" presStyleIdx="0" presStyleCnt="3"/>
      <dgm:spPr/>
    </dgm:pt>
    <dgm:pt modelId="{426A83F5-DB2D-42F2-83EC-1DFB9382001A}" type="pres">
      <dgm:prSet presAssocID="{92F2467D-C164-4DDA-8B5B-8EB932C8533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706C5DA-50C4-428E-88DF-056EC74607F2}" type="pres">
      <dgm:prSet presAssocID="{92F2467D-C164-4DDA-8B5B-8EB932C8533C}" presName="wedge2" presStyleLbl="node1" presStyleIdx="1" presStyleCnt="3"/>
      <dgm:spPr/>
    </dgm:pt>
    <dgm:pt modelId="{9B1C85FE-4075-4562-A81A-B59B1C7C2985}" type="pres">
      <dgm:prSet presAssocID="{92F2467D-C164-4DDA-8B5B-8EB932C8533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E6EB325-D552-4F89-9E18-D61ED96CF966}" type="pres">
      <dgm:prSet presAssocID="{92F2467D-C164-4DDA-8B5B-8EB932C8533C}" presName="wedge3" presStyleLbl="node1" presStyleIdx="2" presStyleCnt="3"/>
      <dgm:spPr/>
    </dgm:pt>
    <dgm:pt modelId="{56A090CA-876C-4624-9845-98D1554C524D}" type="pres">
      <dgm:prSet presAssocID="{92F2467D-C164-4DDA-8B5B-8EB932C8533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9B3121B-5E90-41A4-9932-692CBF5C5832}" type="presOf" srcId="{CE7F9030-BF10-4779-82D7-61E1C774BB8B}" destId="{DE6EB325-D552-4F89-9E18-D61ED96CF966}" srcOrd="0" destOrd="0" presId="urn:microsoft.com/office/officeart/2005/8/layout/chart3"/>
    <dgm:cxn modelId="{A3C71228-0EF6-43B6-B6EA-EC3C1A77B056}" srcId="{92F2467D-C164-4DDA-8B5B-8EB932C8533C}" destId="{CE7F9030-BF10-4779-82D7-61E1C774BB8B}" srcOrd="2" destOrd="0" parTransId="{7F87980E-D986-44AA-B71C-95ADCC039BBC}" sibTransId="{DF72F58F-04D3-4629-8973-C1C2A645FE68}"/>
    <dgm:cxn modelId="{9108583B-8EE2-4AD1-A9AE-F90B03FA92C9}" type="presOf" srcId="{92F2467D-C164-4DDA-8B5B-8EB932C8533C}" destId="{009AC328-6D82-45A9-90B4-F5544CE9F99B}" srcOrd="0" destOrd="0" presId="urn:microsoft.com/office/officeart/2005/8/layout/chart3"/>
    <dgm:cxn modelId="{922C6D44-09A9-4E3A-8547-B7DA456FEF20}" srcId="{92F2467D-C164-4DDA-8B5B-8EB932C8533C}" destId="{C993DC8D-25F3-4260-9996-7DA6F6D87D9E}" srcOrd="0" destOrd="0" parTransId="{A27197A5-E4B5-4B5A-BAD5-FF467839551E}" sibTransId="{7FDF1F2F-76EA-480C-913A-69D95A75C584}"/>
    <dgm:cxn modelId="{DE677973-1E5C-42F5-BEA5-33B24B12EC4F}" type="presOf" srcId="{94B65ECE-961A-408F-A112-46852425AAEF}" destId="{B706C5DA-50C4-428E-88DF-056EC74607F2}" srcOrd="0" destOrd="0" presId="urn:microsoft.com/office/officeart/2005/8/layout/chart3"/>
    <dgm:cxn modelId="{ABDFF374-F172-4DE6-AB98-66D4BF572184}" type="presOf" srcId="{CE7F9030-BF10-4779-82D7-61E1C774BB8B}" destId="{56A090CA-876C-4624-9845-98D1554C524D}" srcOrd="1" destOrd="0" presId="urn:microsoft.com/office/officeart/2005/8/layout/chart3"/>
    <dgm:cxn modelId="{3659DA9D-1D25-4611-9A89-C851BF5D0092}" type="presOf" srcId="{C993DC8D-25F3-4260-9996-7DA6F6D87D9E}" destId="{426A83F5-DB2D-42F2-83EC-1DFB9382001A}" srcOrd="1" destOrd="0" presId="urn:microsoft.com/office/officeart/2005/8/layout/chart3"/>
    <dgm:cxn modelId="{08DC8CB6-E732-4D70-A3CC-7A1DD474FF40}" srcId="{92F2467D-C164-4DDA-8B5B-8EB932C8533C}" destId="{94B65ECE-961A-408F-A112-46852425AAEF}" srcOrd="1" destOrd="0" parTransId="{E4DFC52C-7459-4B04-AC45-76C6D77AE0F9}" sibTransId="{7A13D17D-B002-4690-8083-D78DC7F4543C}"/>
    <dgm:cxn modelId="{BFE52CC3-5D1B-483F-8ACC-1400A63C06D0}" type="presOf" srcId="{94B65ECE-961A-408F-A112-46852425AAEF}" destId="{9B1C85FE-4075-4562-A81A-B59B1C7C2985}" srcOrd="1" destOrd="0" presId="urn:microsoft.com/office/officeart/2005/8/layout/chart3"/>
    <dgm:cxn modelId="{2866D0D1-B681-4F2D-9699-A7A747E33E06}" type="presOf" srcId="{C993DC8D-25F3-4260-9996-7DA6F6D87D9E}" destId="{ED86EB98-D5BA-444D-B867-C629145E2202}" srcOrd="0" destOrd="0" presId="urn:microsoft.com/office/officeart/2005/8/layout/chart3"/>
    <dgm:cxn modelId="{52735250-1D83-4374-B233-0399B05A5708}" type="presParOf" srcId="{009AC328-6D82-45A9-90B4-F5544CE9F99B}" destId="{ED86EB98-D5BA-444D-B867-C629145E2202}" srcOrd="0" destOrd="0" presId="urn:microsoft.com/office/officeart/2005/8/layout/chart3"/>
    <dgm:cxn modelId="{02DB43C6-CCBE-42A4-B903-905D3DC33B99}" type="presParOf" srcId="{009AC328-6D82-45A9-90B4-F5544CE9F99B}" destId="{426A83F5-DB2D-42F2-83EC-1DFB9382001A}" srcOrd="1" destOrd="0" presId="urn:microsoft.com/office/officeart/2005/8/layout/chart3"/>
    <dgm:cxn modelId="{70B1F45F-C79D-4C5F-A63F-93FBBB304A66}" type="presParOf" srcId="{009AC328-6D82-45A9-90B4-F5544CE9F99B}" destId="{B706C5DA-50C4-428E-88DF-056EC74607F2}" srcOrd="2" destOrd="0" presId="urn:microsoft.com/office/officeart/2005/8/layout/chart3"/>
    <dgm:cxn modelId="{44ACE540-09D0-4B77-A698-3020118307FA}" type="presParOf" srcId="{009AC328-6D82-45A9-90B4-F5544CE9F99B}" destId="{9B1C85FE-4075-4562-A81A-B59B1C7C2985}" srcOrd="3" destOrd="0" presId="urn:microsoft.com/office/officeart/2005/8/layout/chart3"/>
    <dgm:cxn modelId="{49FBB3F0-2B33-4D0C-941E-EB3DC1599B90}" type="presParOf" srcId="{009AC328-6D82-45A9-90B4-F5544CE9F99B}" destId="{DE6EB325-D552-4F89-9E18-D61ED96CF966}" srcOrd="4" destOrd="0" presId="urn:microsoft.com/office/officeart/2005/8/layout/chart3"/>
    <dgm:cxn modelId="{54E5D334-9588-4DA3-9297-DDE61DEE3A80}" type="presParOf" srcId="{009AC328-6D82-45A9-90B4-F5544CE9F99B}" destId="{56A090CA-876C-4624-9845-98D1554C524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6EB98-D5BA-444D-B867-C629145E2202}">
      <dsp:nvSpPr>
        <dsp:cNvPr id="0" name=""/>
        <dsp:cNvSpPr/>
      </dsp:nvSpPr>
      <dsp:spPr>
        <a:xfrm>
          <a:off x="2323269" y="277748"/>
          <a:ext cx="3456432" cy="345643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prstMaterial="flat">
          <a:bevelT w="34925" h="47625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Soft</a:t>
          </a:r>
          <a:endParaRPr lang="ru-RU" sz="3700" kern="1200" dirty="0"/>
        </a:p>
      </dsp:txBody>
      <dsp:txXfrm>
        <a:off x="4202498" y="915543"/>
        <a:ext cx="1172718" cy="1152144"/>
      </dsp:txXfrm>
    </dsp:sp>
    <dsp:sp modelId="{B706C5DA-50C4-428E-88DF-056EC74607F2}">
      <dsp:nvSpPr>
        <dsp:cNvPr id="0" name=""/>
        <dsp:cNvSpPr/>
      </dsp:nvSpPr>
      <dsp:spPr>
        <a:xfrm>
          <a:off x="2145098" y="380618"/>
          <a:ext cx="3456432" cy="345643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4706656"/>
                <a:satOff val="-11638"/>
                <a:lumOff val="-6177"/>
                <a:alphaOff val="0"/>
                <a:shade val="85000"/>
              </a:schemeClr>
            </a:gs>
            <a:gs pos="100000">
              <a:schemeClr val="accent4">
                <a:hueOff val="4706656"/>
                <a:satOff val="-11638"/>
                <a:lumOff val="-6177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prstMaterial="flat">
          <a:bevelT w="34925" h="47625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STAT Analysis</a:t>
          </a:r>
          <a:endParaRPr lang="ru-RU" sz="3700" kern="1200" dirty="0"/>
        </a:p>
      </dsp:txBody>
      <dsp:txXfrm>
        <a:off x="3091502" y="2561463"/>
        <a:ext cx="1563624" cy="1069848"/>
      </dsp:txXfrm>
    </dsp:sp>
    <dsp:sp modelId="{DE6EB325-D552-4F89-9E18-D61ED96CF966}">
      <dsp:nvSpPr>
        <dsp:cNvPr id="0" name=""/>
        <dsp:cNvSpPr/>
      </dsp:nvSpPr>
      <dsp:spPr>
        <a:xfrm>
          <a:off x="2145098" y="380618"/>
          <a:ext cx="3456432" cy="345643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9413312"/>
                <a:satOff val="-23276"/>
                <a:lumOff val="-12353"/>
                <a:alphaOff val="0"/>
                <a:shade val="85000"/>
              </a:schemeClr>
            </a:gs>
            <a:gs pos="100000">
              <a:schemeClr val="accent4">
                <a:hueOff val="9413312"/>
                <a:satOff val="-23276"/>
                <a:lumOff val="-12353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prstMaterial="flat">
          <a:bevelT w="34925" h="47625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GIS</a:t>
          </a:r>
          <a:endParaRPr lang="ru-RU" sz="3700" kern="1200" dirty="0"/>
        </a:p>
      </dsp:txBody>
      <dsp:txXfrm>
        <a:off x="2515430" y="1059561"/>
        <a:ext cx="1172718" cy="1152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79790B2-581D-4406-8E2B-4D55766C8FE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652F13D-56A2-4CEA-9C39-740AE46E2AFF}" type="slidenum">
              <a:rPr lang="ru-RU" smtClean="0"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484784"/>
            <a:ext cx="7772400" cy="2118097"/>
          </a:xfrm>
        </p:spPr>
        <p:txBody>
          <a:bodyPr>
            <a:normAutofit/>
          </a:bodyPr>
          <a:lstStyle/>
          <a:p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фотопасток</a:t>
            </a:r>
            <a:r>
              <a:rPr lang="ru-RU" dirty="0"/>
              <a:t> для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фауни</a:t>
            </a:r>
            <a:r>
              <a:rPr lang="ru-RU" dirty="0"/>
              <a:t> </a:t>
            </a:r>
            <a:r>
              <a:rPr lang="ru-RU" dirty="0" err="1"/>
              <a:t>Чорнобильського</a:t>
            </a:r>
            <a:r>
              <a:rPr lang="ru-RU" dirty="0"/>
              <a:t> </a:t>
            </a:r>
            <a:r>
              <a:rPr lang="ru-RU" dirty="0" err="1"/>
              <a:t>радіаційно-екологічного</a:t>
            </a:r>
            <a:r>
              <a:rPr lang="ru-RU" dirty="0"/>
              <a:t> </a:t>
            </a:r>
            <a:r>
              <a:rPr lang="ru-RU" dirty="0" err="1"/>
              <a:t>біосферного</a:t>
            </a:r>
            <a:r>
              <a:rPr lang="ru-RU" dirty="0"/>
              <a:t> </a:t>
            </a:r>
            <a:r>
              <a:rPr lang="ru-RU" dirty="0" err="1"/>
              <a:t>заповідника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6EE1E6-C3F9-D063-85BA-ACEA8976C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19270" b="9051"/>
          <a:stretch/>
        </p:blipFill>
        <p:spPr>
          <a:xfrm>
            <a:off x="2663787" y="3861048"/>
            <a:ext cx="3816425" cy="28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066130"/>
          </a:xfrm>
        </p:spPr>
        <p:txBody>
          <a:bodyPr/>
          <a:lstStyle/>
          <a:p>
            <a:pPr algn="ctr"/>
            <a:r>
              <a:rPr lang="uk-UA" dirty="0"/>
              <a:t>Організація дослідження</a:t>
            </a:r>
            <a:br>
              <a:rPr lang="uk-UA" dirty="0"/>
            </a:br>
            <a:r>
              <a:rPr lang="uk-UA" dirty="0"/>
              <a:t>планування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1484784"/>
            <a:ext cx="8855054" cy="49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2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734"/>
          <a:stretch/>
        </p:blipFill>
        <p:spPr>
          <a:xfrm>
            <a:off x="182782" y="4149080"/>
            <a:ext cx="3984522" cy="2164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620688"/>
            <a:ext cx="8352349" cy="329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752"/>
          <a:stretch/>
        </p:blipFill>
        <p:spPr>
          <a:xfrm>
            <a:off x="4360377" y="4149081"/>
            <a:ext cx="4185576" cy="2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4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pPr algn="ctr"/>
            <a:r>
              <a:rPr lang="uk-UA" dirty="0"/>
              <a:t>Дизайн дослідження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03672177"/>
              </p:ext>
            </p:extLst>
          </p:nvPr>
        </p:nvGraphicFramePr>
        <p:xfrm>
          <a:off x="-2" y="1600200"/>
          <a:ext cx="9144002" cy="48333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5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76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6855">
                <a:tc>
                  <a:txBody>
                    <a:bodyPr/>
                    <a:lstStyle/>
                    <a:p>
                      <a:r>
                        <a:rPr lang="uk-UA" sz="1600" dirty="0"/>
                        <a:t>Тип дослідження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Розташування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Відстань між </a:t>
                      </a:r>
                      <a:r>
                        <a:rPr lang="uk-UA" sz="1600" dirty="0" err="1"/>
                        <a:t>локаціями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Кількість </a:t>
                      </a:r>
                      <a:r>
                        <a:rPr lang="uk-UA" sz="1600" dirty="0" err="1"/>
                        <a:t>локацій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/>
                        <a:t>Пастко</a:t>
                      </a:r>
                      <a:r>
                        <a:rPr lang="uk-UA" sz="1600" dirty="0"/>
                        <a:t>/діб на локацію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/>
                        <a:t>Пастко</a:t>
                      </a:r>
                      <a:r>
                        <a:rPr lang="uk-UA" sz="1600" dirty="0"/>
                        <a:t>/діб загально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Тривалість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855">
                <a:tc>
                  <a:txBody>
                    <a:bodyPr/>
                    <a:lstStyle/>
                    <a:p>
                      <a:r>
                        <a:rPr lang="uk-UA" sz="1600" dirty="0"/>
                        <a:t>Швидка інвентаризація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Випадкове або цільове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Краще більше 20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30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1000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855">
                <a:tc>
                  <a:txBody>
                    <a:bodyPr/>
                    <a:lstStyle/>
                    <a:p>
                      <a:r>
                        <a:rPr lang="uk-UA" sz="1600" dirty="0"/>
                        <a:t>Різноманіття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Випадкове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≥ 1 км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Мін – 20</a:t>
                      </a:r>
                    </a:p>
                    <a:p>
                      <a:r>
                        <a:rPr lang="uk-UA" sz="1600" dirty="0"/>
                        <a:t>Краще ≥ 50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/>
                        <a:t>Краще ≥ 30 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Краще </a:t>
                      </a:r>
                      <a:r>
                        <a:rPr lang="uk-UA" sz="1600" dirty="0">
                          <a:latin typeface="Times New Roman"/>
                          <a:cs typeface="Times New Roman"/>
                        </a:rPr>
                        <a:t>≥ 1000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До 6 міс.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855">
                <a:tc>
                  <a:txBody>
                    <a:bodyPr/>
                    <a:lstStyle/>
                    <a:p>
                      <a:r>
                        <a:rPr lang="uk-UA" sz="1600" dirty="0"/>
                        <a:t>Відносна</a:t>
                      </a:r>
                      <a:r>
                        <a:rPr lang="uk-UA" sz="1600" baseline="0" dirty="0"/>
                        <a:t> ряснота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Випадкове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≥ 1 км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Мін – 20</a:t>
                      </a:r>
                    </a:p>
                    <a:p>
                      <a:r>
                        <a:rPr lang="uk-UA" sz="1600" dirty="0"/>
                        <a:t>Краще ≥ 50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/>
                        <a:t>Краще ≥ 30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Краще </a:t>
                      </a:r>
                      <a:r>
                        <a:rPr lang="uk-UA" sz="1600" dirty="0">
                          <a:latin typeface="Times New Roman"/>
                          <a:cs typeface="Times New Roman"/>
                        </a:rPr>
                        <a:t>≥ 2000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/>
                        <a:t>До 12 міс.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855">
                <a:tc>
                  <a:txBody>
                    <a:bodyPr/>
                    <a:lstStyle/>
                    <a:p>
                      <a:r>
                        <a:rPr lang="uk-UA" sz="1600" dirty="0"/>
                        <a:t>Розподіл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Випадкове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або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цільове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≥ 1 км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Мін – 20</a:t>
                      </a:r>
                    </a:p>
                    <a:p>
                      <a:r>
                        <a:rPr lang="uk-UA" sz="1600" dirty="0"/>
                        <a:t>Краще ≥ 100 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30-100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1000-5000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До 12 міс.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855">
                <a:tc>
                  <a:txBody>
                    <a:bodyPr/>
                    <a:lstStyle/>
                    <a:p>
                      <a:r>
                        <a:rPr lang="uk-UA" sz="1600" dirty="0" err="1"/>
                        <a:t>Поведніка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Цільове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11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05719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217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35526" cy="641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00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905"/>
            <a:ext cx="7924800" cy="778098"/>
          </a:xfrm>
        </p:spPr>
        <p:txBody>
          <a:bodyPr/>
          <a:lstStyle/>
          <a:p>
            <a:pPr algn="ctr"/>
            <a:r>
              <a:rPr lang="uk-UA" dirty="0"/>
              <a:t>Збереження та обробка даних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427351"/>
              </p:ext>
            </p:extLst>
          </p:nvPr>
        </p:nvGraphicFramePr>
        <p:xfrm>
          <a:off x="-1908720" y="1052736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155" y="928155"/>
            <a:ext cx="4824536" cy="26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155" y="3717032"/>
            <a:ext cx="4822845" cy="28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7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/>
          <a:lstStyle/>
          <a:p>
            <a:pPr algn="ctr"/>
            <a:r>
              <a:rPr lang="uk-UA" dirty="0"/>
              <a:t>Шлях воїна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412776"/>
            <a:ext cx="7308304" cy="4114800"/>
          </a:xfrm>
        </p:spPr>
        <p:txBody>
          <a:bodyPr/>
          <a:lstStyle/>
          <a:p>
            <a:r>
              <a:rPr lang="uk-UA" sz="2800" dirty="0"/>
              <a:t>Тестування</a:t>
            </a:r>
          </a:p>
          <a:p>
            <a:r>
              <a:rPr lang="uk-UA" sz="2800" dirty="0"/>
              <a:t>Ознайомлення з результатами </a:t>
            </a:r>
          </a:p>
          <a:p>
            <a:r>
              <a:rPr lang="uk-UA" sz="2800" dirty="0"/>
              <a:t>Пошук найбільш продуктивних </a:t>
            </a:r>
            <a:r>
              <a:rPr lang="uk-UA" sz="2800" dirty="0" err="1"/>
              <a:t>локацій</a:t>
            </a:r>
            <a:endParaRPr lang="uk-UA" sz="2800" dirty="0"/>
          </a:p>
          <a:p>
            <a:r>
              <a:rPr lang="uk-UA" sz="2800" dirty="0"/>
              <a:t>Створення власного </a:t>
            </a:r>
            <a:r>
              <a:rPr lang="ru-RU" sz="2800" dirty="0"/>
              <a:t>методу  </a:t>
            </a:r>
            <a:r>
              <a:rPr lang="ru-RU" sz="2800" dirty="0" err="1"/>
              <a:t>роботи</a:t>
            </a:r>
            <a:r>
              <a:rPr lang="ru-RU" sz="2800" dirty="0"/>
              <a:t> з </a:t>
            </a:r>
            <a:r>
              <a:rPr lang="ru-RU" sz="2800" dirty="0" err="1"/>
              <a:t>фотопастками</a:t>
            </a:r>
            <a:endParaRPr lang="ru-RU" sz="2800" dirty="0"/>
          </a:p>
          <a:p>
            <a:r>
              <a:rPr lang="ru-RU" sz="2800" dirty="0" err="1"/>
              <a:t>Спроби</a:t>
            </a:r>
            <a:r>
              <a:rPr lang="uk-UA" sz="2800" dirty="0"/>
              <a:t> відтворити дизайн досліджень</a:t>
            </a: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838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uk-UA" dirty="0"/>
              <a:t>Літопис природи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82159"/>
            <a:ext cx="8352928" cy="508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4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ru-RU" dirty="0" err="1"/>
              <a:t>Літопис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744416" cy="25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339824"/>
            <a:ext cx="3836773" cy="26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8" y="4005064"/>
            <a:ext cx="3744415" cy="269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65202"/>
            <a:ext cx="3836773" cy="2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800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pPr algn="ctr"/>
            <a:r>
              <a:rPr lang="uk-UA" dirty="0"/>
              <a:t>Інвентаризація фауни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0" y="1052736"/>
            <a:ext cx="4230599" cy="23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1052736"/>
            <a:ext cx="4392488" cy="24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673789"/>
            <a:ext cx="4104455" cy="307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14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uk-UA" dirty="0"/>
              <a:t>поле застосування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6624736" cy="4752528"/>
          </a:xfrm>
        </p:spPr>
        <p:txBody>
          <a:bodyPr>
            <a:normAutofit lnSpcReduction="10000"/>
          </a:bodyPr>
          <a:lstStyle/>
          <a:p>
            <a:r>
              <a:rPr lang="uk-UA" sz="2400" dirty="0"/>
              <a:t>Інвентаризація фауни або присутність виду</a:t>
            </a:r>
          </a:p>
          <a:p>
            <a:r>
              <a:rPr lang="uk-UA" sz="2400" dirty="0"/>
              <a:t>Моніторинг фауни</a:t>
            </a:r>
          </a:p>
          <a:p>
            <a:r>
              <a:rPr lang="uk-UA" sz="2400" dirty="0"/>
              <a:t>Оцінка </a:t>
            </a:r>
            <a:r>
              <a:rPr lang="uk-UA" sz="2400" dirty="0" err="1"/>
              <a:t>біорізноманіття</a:t>
            </a:r>
            <a:endParaRPr lang="uk-UA" sz="2400" dirty="0"/>
          </a:p>
          <a:p>
            <a:r>
              <a:rPr lang="uk-UA" sz="2400" dirty="0"/>
              <a:t>Чисельність</a:t>
            </a:r>
          </a:p>
          <a:p>
            <a:r>
              <a:rPr lang="uk-UA" sz="2400" dirty="0"/>
              <a:t>Розподіл</a:t>
            </a:r>
          </a:p>
          <a:p>
            <a:r>
              <a:rPr lang="uk-UA" sz="2400" dirty="0"/>
              <a:t>Поведінка</a:t>
            </a:r>
          </a:p>
          <a:p>
            <a:r>
              <a:rPr lang="uk-UA" sz="2400" dirty="0"/>
              <a:t>Експериментальна екологія</a:t>
            </a:r>
          </a:p>
          <a:p>
            <a:r>
              <a:rPr lang="uk-UA" sz="2400" dirty="0"/>
              <a:t>Фіксація антропогенних факторів</a:t>
            </a:r>
          </a:p>
          <a:p>
            <a:r>
              <a:rPr lang="uk-UA" sz="2400" dirty="0"/>
              <a:t>Отримання </a:t>
            </a:r>
            <a:r>
              <a:rPr lang="uk-UA" sz="2400" dirty="0" err="1"/>
              <a:t>фото-</a:t>
            </a:r>
            <a:r>
              <a:rPr lang="uk-UA" sz="2400" dirty="0"/>
              <a:t> та відеоматеріалів для просвітницьких цілей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452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uk-UA" dirty="0"/>
              <a:t>поведінка</a:t>
            </a:r>
            <a:endParaRPr lang="ru-RU" dirty="0"/>
          </a:p>
        </p:txBody>
      </p:sp>
      <p:pic>
        <p:nvPicPr>
          <p:cNvPr id="3074" name="Picture 2" descr="I:\чорнобиль фото пастка\IMAG02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0" y="1196752"/>
            <a:ext cx="4557610" cy="34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чорнобиль фото пастка\IMAG05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005" y="1196752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0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pPr algn="ctr"/>
            <a:r>
              <a:rPr lang="uk-UA" dirty="0"/>
              <a:t>Ключові види</a:t>
            </a:r>
            <a:endParaRPr lang="ru-RU" dirty="0"/>
          </a:p>
        </p:txBody>
      </p:sp>
      <p:pic>
        <p:nvPicPr>
          <p:cNvPr id="13314" name="Picture 2" descr="I:\Photo Dom\Animal\IMAG0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8" y="4237903"/>
            <a:ext cx="3439481" cy="257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Photo Dom\Animal\IMAG00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6" y="1500467"/>
            <a:ext cx="3107754" cy="23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:\Photo Dom\Animal\IMAG003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0" y="1496275"/>
            <a:ext cx="3441062" cy="25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I:\Photo Dom\Animal\IMAG0021яя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484" y="3954670"/>
            <a:ext cx="2670002" cy="26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478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поведінка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I:\чорнобиль фото пастка\IMAG06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610" y="1789138"/>
            <a:ext cx="4502390" cy="337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чорнобиль фото пастка\IMAG06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1" y="1802577"/>
            <a:ext cx="4484471" cy="33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33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поведінка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343488" cy="254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230572" cy="254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656" y="4241188"/>
            <a:ext cx="4313222" cy="252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089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/>
              <a:t>Біотопічний</a:t>
            </a:r>
            <a:r>
              <a:rPr lang="uk-UA" dirty="0"/>
              <a:t> розподіл</a:t>
            </a:r>
            <a:endParaRPr lang="ru-RU" dirty="0"/>
          </a:p>
        </p:txBody>
      </p:sp>
      <p:pic>
        <p:nvPicPr>
          <p:cNvPr id="9218" name="Picture 2" descr="I:\Horses Pro\TREE project 2014-2016\p0153 2015_08_20-10_23\IMAG01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1700807"/>
            <a:ext cx="4416490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Photo\IMAG016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56991"/>
            <a:ext cx="441649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98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Розмір зграї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910" y="1916831"/>
            <a:ext cx="4457894" cy="302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924" y="1904791"/>
            <a:ext cx="4737185" cy="303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480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uk-UA" dirty="0"/>
              <a:t>Екологічні експерименти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5" y="1268760"/>
            <a:ext cx="4201553" cy="315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86003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18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Пастки\ФП 31.10.2018 Чорнобильський круг\IMAG10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5" y="3902946"/>
            <a:ext cx="3940072" cy="29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Антропогенний фактор</a:t>
            </a:r>
            <a:endParaRPr lang="ru-RU" dirty="0"/>
          </a:p>
        </p:txBody>
      </p:sp>
      <p:pic>
        <p:nvPicPr>
          <p:cNvPr id="1026" name="Picture 2" descr="I:\чорнобиль фото пастка\IMAG07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004720" cy="30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чорнобиль фото пастка\IMAG049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004720" cy="30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Flashes\Foto\Recovered\File7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798137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97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uk-UA" dirty="0"/>
              <a:t>Антропогенний фактор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47362"/>
            <a:ext cx="4263012" cy="283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1" y="947362"/>
            <a:ext cx="4263013" cy="283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8" y="3903681"/>
            <a:ext cx="4337158" cy="288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25644"/>
            <a:ext cx="4572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536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036496" cy="677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7924800" cy="634082"/>
          </a:xfrm>
        </p:spPr>
        <p:txBody>
          <a:bodyPr/>
          <a:lstStyle/>
          <a:p>
            <a:pPr algn="ctr"/>
            <a:r>
              <a:rPr lang="uk-UA" dirty="0"/>
              <a:t>Дякую за увагу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77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346050"/>
          </a:xfrm>
        </p:spPr>
        <p:txBody>
          <a:bodyPr/>
          <a:lstStyle/>
          <a:p>
            <a:pPr algn="ctr"/>
            <a:r>
              <a:rPr lang="uk-UA" dirty="0"/>
              <a:t>Публікації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895931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751" y="1912379"/>
            <a:ext cx="1700417" cy="2327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879086"/>
            <a:ext cx="1664688" cy="23491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"/>
          <a:stretch/>
        </p:blipFill>
        <p:spPr>
          <a:xfrm>
            <a:off x="2506483" y="1879086"/>
            <a:ext cx="1848071" cy="2360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879085"/>
            <a:ext cx="1665279" cy="23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6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Переваги застосування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07504" y="1600200"/>
            <a:ext cx="8426896" cy="4114800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 err="1"/>
              <a:t>Неінвазивний</a:t>
            </a:r>
            <a:r>
              <a:rPr lang="uk-UA" sz="2800" dirty="0"/>
              <a:t> метод - облік тварин, а не трупів</a:t>
            </a:r>
          </a:p>
          <a:p>
            <a:r>
              <a:rPr lang="uk-UA" sz="2800" dirty="0"/>
              <a:t>Зменшення людського фактору («</a:t>
            </a:r>
            <a:r>
              <a:rPr lang="uk-UA" sz="2800" dirty="0" err="1"/>
              <a:t>шаманізму</a:t>
            </a:r>
            <a:r>
              <a:rPr lang="uk-UA" sz="2800" dirty="0"/>
              <a:t>») – об’єктивність та незалежність результатів</a:t>
            </a:r>
          </a:p>
          <a:p>
            <a:r>
              <a:rPr lang="uk-UA" sz="2800" dirty="0"/>
              <a:t>Автономна та безперервна робота</a:t>
            </a:r>
          </a:p>
          <a:p>
            <a:r>
              <a:rPr lang="uk-UA" sz="2800" dirty="0"/>
              <a:t>Висока ефективність</a:t>
            </a:r>
          </a:p>
          <a:p>
            <a:r>
              <a:rPr lang="uk-UA" sz="2800" dirty="0"/>
              <a:t>Стандартизація процедур та методів роботи</a:t>
            </a:r>
          </a:p>
          <a:p>
            <a:r>
              <a:rPr lang="uk-UA" sz="2800" dirty="0"/>
              <a:t>Висока кількість інформації на одиницю результату</a:t>
            </a:r>
          </a:p>
          <a:p>
            <a:r>
              <a:rPr lang="uk-UA" sz="2800" dirty="0"/>
              <a:t>Опрацьована методологія</a:t>
            </a:r>
          </a:p>
          <a:p>
            <a:r>
              <a:rPr lang="uk-UA" sz="2800" dirty="0"/>
              <a:t>Легкість опанування </a:t>
            </a: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62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Проблеми та ризики застосування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07504" y="1600200"/>
            <a:ext cx="8426896" cy="4114800"/>
          </a:xfrm>
        </p:spPr>
        <p:txBody>
          <a:bodyPr>
            <a:normAutofit/>
          </a:bodyPr>
          <a:lstStyle/>
          <a:p>
            <a:r>
              <a:rPr lang="uk-UA" sz="2800" dirty="0"/>
              <a:t>Великі початкові затрати на придбання обладнання </a:t>
            </a:r>
          </a:p>
          <a:p>
            <a:r>
              <a:rPr lang="uk-UA" sz="2800" dirty="0"/>
              <a:t>Обмеження класу об’єктів фіксації </a:t>
            </a:r>
          </a:p>
          <a:p>
            <a:r>
              <a:rPr lang="uk-UA" sz="2800" dirty="0"/>
              <a:t>Неспецифічна вразливість електронних пристроїв</a:t>
            </a:r>
          </a:p>
          <a:p>
            <a:r>
              <a:rPr lang="uk-UA" sz="2800" dirty="0"/>
              <a:t>Втрати внаслідок пошкодження та крадіжок</a:t>
            </a:r>
          </a:p>
          <a:p>
            <a:r>
              <a:rPr lang="uk-UA" sz="2800" dirty="0"/>
              <a:t>Затрати на обробку інформації</a:t>
            </a: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19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uk-UA" dirty="0"/>
              <a:t>Складові елементи камери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53" y="1052736"/>
            <a:ext cx="8640960" cy="573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93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317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14" y="3089661"/>
            <a:ext cx="56578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77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pPr algn="ctr"/>
            <a:r>
              <a:rPr lang="uk-UA" dirty="0"/>
              <a:t>Додаткове обладнання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0767"/>
            <a:ext cx="3600400" cy="480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390" y="1540767"/>
            <a:ext cx="2694455" cy="4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151" y="4701419"/>
            <a:ext cx="2233297" cy="21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150" y="1540765"/>
            <a:ext cx="2665346" cy="33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pPr algn="ctr"/>
            <a:r>
              <a:rPr lang="uk-UA" dirty="0"/>
              <a:t>Основні параметри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600200"/>
            <a:ext cx="8534400" cy="4114800"/>
          </a:xfrm>
        </p:spPr>
        <p:txBody>
          <a:bodyPr>
            <a:normAutofit lnSpcReduction="10000"/>
          </a:bodyPr>
          <a:lstStyle/>
          <a:p>
            <a:r>
              <a:rPr lang="uk-UA" sz="2800" dirty="0"/>
              <a:t>Швидкість спрацювання</a:t>
            </a:r>
          </a:p>
          <a:p>
            <a:r>
              <a:rPr lang="uk-UA" sz="2800" dirty="0"/>
              <a:t>Розмір фото та відеозаписів</a:t>
            </a:r>
          </a:p>
          <a:p>
            <a:r>
              <a:rPr lang="uk-UA" sz="2800" dirty="0"/>
              <a:t>Наявність/відсутність </a:t>
            </a:r>
            <a:r>
              <a:rPr lang="en-US" sz="2800" dirty="0"/>
              <a:t>GSM</a:t>
            </a:r>
            <a:r>
              <a:rPr lang="uk-UA" sz="2800" dirty="0"/>
              <a:t> - модулю</a:t>
            </a:r>
          </a:p>
          <a:p>
            <a:r>
              <a:rPr lang="uk-UA" sz="2800" dirty="0"/>
              <a:t>Запис звуку</a:t>
            </a:r>
          </a:p>
          <a:p>
            <a:r>
              <a:rPr lang="uk-UA" sz="2800" dirty="0"/>
              <a:t>Тип фотоспалаху – ІК або біла</a:t>
            </a:r>
          </a:p>
          <a:p>
            <a:r>
              <a:rPr lang="uk-UA" sz="2800" dirty="0"/>
              <a:t>Носії інформації</a:t>
            </a:r>
          </a:p>
          <a:p>
            <a:r>
              <a:rPr lang="uk-UA" sz="2800" dirty="0"/>
              <a:t>Джерела енергії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513769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677</TotalTime>
  <Words>294</Words>
  <Application>Microsoft Office PowerPoint</Application>
  <PresentationFormat>Екран (4:3)</PresentationFormat>
  <Paragraphs>110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3" baseType="lpstr">
      <vt:lpstr>Arial</vt:lpstr>
      <vt:lpstr>Arial Narrow</vt:lpstr>
      <vt:lpstr>Times New Roman</vt:lpstr>
      <vt:lpstr>Горизонт</vt:lpstr>
      <vt:lpstr>Використання фотопасток для моніторингу фауни Чорнобильського радіаційно-екологічного біосферного заповідника</vt:lpstr>
      <vt:lpstr>поле застосування</vt:lpstr>
      <vt:lpstr>Публікації</vt:lpstr>
      <vt:lpstr>Переваги застосування</vt:lpstr>
      <vt:lpstr>Проблеми та ризики застосування</vt:lpstr>
      <vt:lpstr>Складові елементи камери</vt:lpstr>
      <vt:lpstr>Презентація PowerPoint</vt:lpstr>
      <vt:lpstr>Додаткове обладнання</vt:lpstr>
      <vt:lpstr>Основні параметри</vt:lpstr>
      <vt:lpstr>Організація дослідження планування</vt:lpstr>
      <vt:lpstr>Презентація PowerPoint</vt:lpstr>
      <vt:lpstr>Дизайн дослідження</vt:lpstr>
      <vt:lpstr>Презентація PowerPoint</vt:lpstr>
      <vt:lpstr>Презентація PowerPoint</vt:lpstr>
      <vt:lpstr>Збереження та обробка даних</vt:lpstr>
      <vt:lpstr>Шлях воїна</vt:lpstr>
      <vt:lpstr>Літопис природи</vt:lpstr>
      <vt:lpstr>Літопис природи</vt:lpstr>
      <vt:lpstr>Інвентаризація фауни</vt:lpstr>
      <vt:lpstr>поведінка</vt:lpstr>
      <vt:lpstr>Ключові види</vt:lpstr>
      <vt:lpstr>поведінка</vt:lpstr>
      <vt:lpstr>поведінка</vt:lpstr>
      <vt:lpstr>Біотопічний розподіл</vt:lpstr>
      <vt:lpstr>Розмір зграї</vt:lpstr>
      <vt:lpstr>Екологічні експерименти</vt:lpstr>
      <vt:lpstr>Антропогенний фактор</vt:lpstr>
      <vt:lpstr>Антропогенний фактор</vt:lpstr>
      <vt:lpstr>Дякую за увагу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фотопасток для моніторингу фауни</dc:title>
  <dc:creator>HOME</dc:creator>
  <cp:lastModifiedBy>Юлія Косько</cp:lastModifiedBy>
  <cp:revision>45</cp:revision>
  <dcterms:created xsi:type="dcterms:W3CDTF">2020-02-22T21:25:40Z</dcterms:created>
  <dcterms:modified xsi:type="dcterms:W3CDTF">2024-10-29T11:18:45Z</dcterms:modified>
</cp:coreProperties>
</file>