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4" r:id="rId4"/>
    <p:sldId id="276" r:id="rId5"/>
    <p:sldId id="265" r:id="rId6"/>
    <p:sldId id="266" r:id="rId7"/>
    <p:sldId id="267" r:id="rId8"/>
    <p:sldId id="268" r:id="rId9"/>
    <p:sldId id="269" r:id="rId10"/>
    <p:sldId id="271" r:id="rId11"/>
    <p:sldId id="277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814"/>
  </p:normalViewPr>
  <p:slideViewPr>
    <p:cSldViewPr snapToGrid="0" snapToObjects="1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B1F97-4F05-419D-97D6-9FAB7990830F}" type="doc">
      <dgm:prSet loTypeId="urn:microsoft.com/office/officeart/2005/8/layout/defaul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uk-UA"/>
        </a:p>
      </dgm:t>
    </dgm:pt>
    <dgm:pt modelId="{8D1CA371-1410-4100-9464-7A4941D60123}">
      <dgm:prSet phldrT="[Текст]" custT="1"/>
      <dgm:spPr/>
      <dgm:t>
        <a:bodyPr/>
        <a:lstStyle/>
        <a:p>
          <a:r>
            <a:rPr lang="uk-UA" sz="2500" dirty="0"/>
            <a:t>Мережа інтернет</a:t>
          </a:r>
        </a:p>
      </dgm:t>
    </dgm:pt>
    <dgm:pt modelId="{56448734-C7FB-4685-BF5C-8BD2DBADA6E8}" type="parTrans" cxnId="{E5B62CC5-6B0F-4B75-B9E9-4DB9D78F0A39}">
      <dgm:prSet/>
      <dgm:spPr/>
      <dgm:t>
        <a:bodyPr/>
        <a:lstStyle/>
        <a:p>
          <a:endParaRPr lang="uk-UA"/>
        </a:p>
      </dgm:t>
    </dgm:pt>
    <dgm:pt modelId="{41A95D3D-1347-425D-B5C5-54B5A651FC92}" type="sibTrans" cxnId="{E5B62CC5-6B0F-4B75-B9E9-4DB9D78F0A39}">
      <dgm:prSet/>
      <dgm:spPr/>
      <dgm:t>
        <a:bodyPr/>
        <a:lstStyle/>
        <a:p>
          <a:endParaRPr lang="uk-UA"/>
        </a:p>
      </dgm:t>
    </dgm:pt>
    <dgm:pt modelId="{14E0BB52-5BD8-40E5-969D-645B01A782A1}">
      <dgm:prSet phldrT="[Текст]"/>
      <dgm:spPr/>
      <dgm:t>
        <a:bodyPr/>
        <a:lstStyle/>
        <a:p>
          <a:r>
            <a:rPr lang="uk-UA" dirty="0"/>
            <a:t>Освітні  заклади</a:t>
          </a:r>
        </a:p>
      </dgm:t>
    </dgm:pt>
    <dgm:pt modelId="{5E7D6A43-4B5A-4B6B-8D7F-E8BE50138781}" type="parTrans" cxnId="{393E2D04-8688-417E-91BF-70F622720F54}">
      <dgm:prSet/>
      <dgm:spPr/>
      <dgm:t>
        <a:bodyPr/>
        <a:lstStyle/>
        <a:p>
          <a:endParaRPr lang="uk-UA"/>
        </a:p>
      </dgm:t>
    </dgm:pt>
    <dgm:pt modelId="{49B433CC-ED5B-4AC2-934F-D0563994D7FA}" type="sibTrans" cxnId="{393E2D04-8688-417E-91BF-70F622720F54}">
      <dgm:prSet/>
      <dgm:spPr/>
      <dgm:t>
        <a:bodyPr/>
        <a:lstStyle/>
        <a:p>
          <a:endParaRPr lang="uk-UA"/>
        </a:p>
      </dgm:t>
    </dgm:pt>
    <dgm:pt modelId="{099D9ADD-4205-4D5A-AE47-0F6390098446}">
      <dgm:prSet phldrT="[Текст]"/>
      <dgm:spPr/>
      <dgm:t>
        <a:bodyPr/>
        <a:lstStyle/>
        <a:p>
          <a:r>
            <a:rPr lang="uk-UA" dirty="0"/>
            <a:t>Інформаційний центр «Екологічний простір»</a:t>
          </a:r>
        </a:p>
      </dgm:t>
    </dgm:pt>
    <dgm:pt modelId="{A9AD6918-E77F-44F9-88A2-8C989CB86E0F}" type="parTrans" cxnId="{95E62994-9D79-4B57-9674-55279E9826E6}">
      <dgm:prSet/>
      <dgm:spPr/>
      <dgm:t>
        <a:bodyPr/>
        <a:lstStyle/>
        <a:p>
          <a:endParaRPr lang="uk-UA"/>
        </a:p>
      </dgm:t>
    </dgm:pt>
    <dgm:pt modelId="{6091209F-8953-4518-9CD1-FDE048DF186A}" type="sibTrans" cxnId="{95E62994-9D79-4B57-9674-55279E9826E6}">
      <dgm:prSet/>
      <dgm:spPr/>
      <dgm:t>
        <a:bodyPr/>
        <a:lstStyle/>
        <a:p>
          <a:endParaRPr lang="uk-UA"/>
        </a:p>
      </dgm:t>
    </dgm:pt>
    <dgm:pt modelId="{8FCD133D-D1C8-489D-84DC-44A21FF0DF25}">
      <dgm:prSet phldrT="[Текст]"/>
      <dgm:spPr/>
      <dgm:t>
        <a:bodyPr/>
        <a:lstStyle/>
        <a:p>
          <a:r>
            <a:rPr lang="uk-UA" dirty="0"/>
            <a:t>Прилеглі територіальні громади</a:t>
          </a:r>
        </a:p>
      </dgm:t>
    </dgm:pt>
    <dgm:pt modelId="{FCAB2C31-5EA5-47BF-A042-0525E2B5E034}" type="parTrans" cxnId="{4734C45D-8438-440C-B601-51BBFA264FF6}">
      <dgm:prSet/>
      <dgm:spPr/>
      <dgm:t>
        <a:bodyPr/>
        <a:lstStyle/>
        <a:p>
          <a:endParaRPr lang="uk-UA"/>
        </a:p>
      </dgm:t>
    </dgm:pt>
    <dgm:pt modelId="{19EF3070-6C9C-4F13-B72D-A7D1F07C66D7}" type="sibTrans" cxnId="{4734C45D-8438-440C-B601-51BBFA264FF6}">
      <dgm:prSet/>
      <dgm:spPr/>
      <dgm:t>
        <a:bodyPr/>
        <a:lstStyle/>
        <a:p>
          <a:endParaRPr lang="uk-UA"/>
        </a:p>
      </dgm:t>
    </dgm:pt>
    <dgm:pt modelId="{D3721CB7-2EAE-4054-9E22-2A46EC92197D}">
      <dgm:prSet phldrT="[Текст]" custT="1"/>
      <dgm:spPr/>
      <dgm:t>
        <a:bodyPr/>
        <a:lstStyle/>
        <a:p>
          <a:r>
            <a:rPr lang="uk-UA" sz="2500" dirty="0"/>
            <a:t>Територія ЧРЕБЗ</a:t>
          </a:r>
        </a:p>
        <a:p>
          <a:r>
            <a:rPr lang="uk-UA" sz="1600" dirty="0"/>
            <a:t>(заходи не проводяться)</a:t>
          </a:r>
        </a:p>
      </dgm:t>
    </dgm:pt>
    <dgm:pt modelId="{921D6B7B-C333-4778-89C9-DF34ADED9B07}" type="parTrans" cxnId="{2939F16A-8F29-46FA-8540-5876F97AA02F}">
      <dgm:prSet/>
      <dgm:spPr/>
      <dgm:t>
        <a:bodyPr/>
        <a:lstStyle/>
        <a:p>
          <a:endParaRPr lang="uk-UA"/>
        </a:p>
      </dgm:t>
    </dgm:pt>
    <dgm:pt modelId="{C3789D68-0627-43CE-8B9F-958DC9A7607C}" type="sibTrans" cxnId="{2939F16A-8F29-46FA-8540-5876F97AA02F}">
      <dgm:prSet/>
      <dgm:spPr/>
      <dgm:t>
        <a:bodyPr/>
        <a:lstStyle/>
        <a:p>
          <a:endParaRPr lang="uk-UA"/>
        </a:p>
      </dgm:t>
    </dgm:pt>
    <dgm:pt modelId="{EEF4874E-813C-4535-A295-B42F03070AA1}">
      <dgm:prSet/>
      <dgm:spPr/>
      <dgm:t>
        <a:bodyPr/>
        <a:lstStyle/>
        <a:p>
          <a:r>
            <a:rPr lang="uk-UA" dirty="0" smtClean="0"/>
            <a:t>Інше</a:t>
          </a:r>
          <a:endParaRPr lang="uk-UA" dirty="0"/>
        </a:p>
      </dgm:t>
    </dgm:pt>
    <dgm:pt modelId="{576A62F2-6A93-466B-95D3-8AF225FC0755}" type="parTrans" cxnId="{7B5C6FA4-FCF5-4676-ACF9-1DB202CACC70}">
      <dgm:prSet/>
      <dgm:spPr/>
      <dgm:t>
        <a:bodyPr/>
        <a:lstStyle/>
        <a:p>
          <a:endParaRPr lang="uk-UA"/>
        </a:p>
      </dgm:t>
    </dgm:pt>
    <dgm:pt modelId="{E0F842D4-8EA1-410D-9DE3-418F01C810AC}" type="sibTrans" cxnId="{7B5C6FA4-FCF5-4676-ACF9-1DB202CACC70}">
      <dgm:prSet/>
      <dgm:spPr/>
      <dgm:t>
        <a:bodyPr/>
        <a:lstStyle/>
        <a:p>
          <a:endParaRPr lang="uk-UA"/>
        </a:p>
      </dgm:t>
    </dgm:pt>
    <dgm:pt modelId="{19ABBA39-E5D4-4DD8-8D11-72CA67A8B4E2}" type="pres">
      <dgm:prSet presAssocID="{563B1F97-4F05-419D-97D6-9FAB799083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8E14CA6-8AED-4907-ACE7-62FCF765FE1C}" type="pres">
      <dgm:prSet presAssocID="{8D1CA371-1410-4100-9464-7A4941D60123}" presName="node" presStyleLbl="node1" presStyleIdx="0" presStyleCnt="6" custLinFactNeighborX="310" custLinFactNeighborY="-1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593F86-95A0-4E21-97BA-7DEB1D0860B3}" type="pres">
      <dgm:prSet presAssocID="{41A95D3D-1347-425D-B5C5-54B5A651FC92}" presName="sibTrans" presStyleCnt="0"/>
      <dgm:spPr/>
    </dgm:pt>
    <dgm:pt modelId="{EF034632-B802-4ECD-BABE-7E601B1115E8}" type="pres">
      <dgm:prSet presAssocID="{14E0BB52-5BD8-40E5-969D-645B01A782A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14002C-9163-4405-B77A-648219B83BC9}" type="pres">
      <dgm:prSet presAssocID="{49B433CC-ED5B-4AC2-934F-D0563994D7FA}" presName="sibTrans" presStyleCnt="0"/>
      <dgm:spPr/>
    </dgm:pt>
    <dgm:pt modelId="{29C98206-6E9F-4FC4-A4AE-8048B73F56F5}" type="pres">
      <dgm:prSet presAssocID="{099D9ADD-4205-4D5A-AE47-0F63900984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6F6E46-1622-45D4-A8F5-30004A928AB5}" type="pres">
      <dgm:prSet presAssocID="{6091209F-8953-4518-9CD1-FDE048DF186A}" presName="sibTrans" presStyleCnt="0"/>
      <dgm:spPr/>
    </dgm:pt>
    <dgm:pt modelId="{E6F06742-DFEC-4A6C-8EA7-581740AF9076}" type="pres">
      <dgm:prSet presAssocID="{8FCD133D-D1C8-489D-84DC-44A21FF0DF2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F17291-8860-4E81-AFBC-F23D840EAD2A}" type="pres">
      <dgm:prSet presAssocID="{19EF3070-6C9C-4F13-B72D-A7D1F07C66D7}" presName="sibTrans" presStyleCnt="0"/>
      <dgm:spPr/>
    </dgm:pt>
    <dgm:pt modelId="{3384D0E0-53A5-4234-AAB8-319410B3B4A6}" type="pres">
      <dgm:prSet presAssocID="{D3721CB7-2EAE-4054-9E22-2A46EC92197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500642-F3E5-40E2-A794-D3B12EA2C0EA}" type="pres">
      <dgm:prSet presAssocID="{C3789D68-0627-43CE-8B9F-958DC9A7607C}" presName="sibTrans" presStyleCnt="0"/>
      <dgm:spPr/>
    </dgm:pt>
    <dgm:pt modelId="{8E9224DE-7722-4A3B-B002-B4F7A87DAA31}" type="pres">
      <dgm:prSet presAssocID="{EEF4874E-813C-4535-A295-B42F03070AA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41DEAD3-BC8C-478A-B2EC-E58EDEC49F34}" type="presOf" srcId="{563B1F97-4F05-419D-97D6-9FAB7990830F}" destId="{19ABBA39-E5D4-4DD8-8D11-72CA67A8B4E2}" srcOrd="0" destOrd="0" presId="urn:microsoft.com/office/officeart/2005/8/layout/default"/>
    <dgm:cxn modelId="{F49B8D9B-92DE-48A4-893C-E6D2D9B73ECD}" type="presOf" srcId="{8D1CA371-1410-4100-9464-7A4941D60123}" destId="{18E14CA6-8AED-4907-ACE7-62FCF765FE1C}" srcOrd="0" destOrd="0" presId="urn:microsoft.com/office/officeart/2005/8/layout/default"/>
    <dgm:cxn modelId="{F134DA0A-72EC-4889-A35E-81B4CED9CAEC}" type="presOf" srcId="{14E0BB52-5BD8-40E5-969D-645B01A782A1}" destId="{EF034632-B802-4ECD-BABE-7E601B1115E8}" srcOrd="0" destOrd="0" presId="urn:microsoft.com/office/officeart/2005/8/layout/default"/>
    <dgm:cxn modelId="{393E2D04-8688-417E-91BF-70F622720F54}" srcId="{563B1F97-4F05-419D-97D6-9FAB7990830F}" destId="{14E0BB52-5BD8-40E5-969D-645B01A782A1}" srcOrd="1" destOrd="0" parTransId="{5E7D6A43-4B5A-4B6B-8D7F-E8BE50138781}" sibTransId="{49B433CC-ED5B-4AC2-934F-D0563994D7FA}"/>
    <dgm:cxn modelId="{95E62994-9D79-4B57-9674-55279E9826E6}" srcId="{563B1F97-4F05-419D-97D6-9FAB7990830F}" destId="{099D9ADD-4205-4D5A-AE47-0F6390098446}" srcOrd="2" destOrd="0" parTransId="{A9AD6918-E77F-44F9-88A2-8C989CB86E0F}" sibTransId="{6091209F-8953-4518-9CD1-FDE048DF186A}"/>
    <dgm:cxn modelId="{A772CBE0-0D2E-4225-B0BD-B9791A709F3A}" type="presOf" srcId="{D3721CB7-2EAE-4054-9E22-2A46EC92197D}" destId="{3384D0E0-53A5-4234-AAB8-319410B3B4A6}" srcOrd="0" destOrd="0" presId="urn:microsoft.com/office/officeart/2005/8/layout/default"/>
    <dgm:cxn modelId="{7B5C6FA4-FCF5-4676-ACF9-1DB202CACC70}" srcId="{563B1F97-4F05-419D-97D6-9FAB7990830F}" destId="{EEF4874E-813C-4535-A295-B42F03070AA1}" srcOrd="5" destOrd="0" parTransId="{576A62F2-6A93-466B-95D3-8AF225FC0755}" sibTransId="{E0F842D4-8EA1-410D-9DE3-418F01C810AC}"/>
    <dgm:cxn modelId="{0BC4BB00-9A5A-479F-8774-ABECF261AACF}" type="presOf" srcId="{EEF4874E-813C-4535-A295-B42F03070AA1}" destId="{8E9224DE-7722-4A3B-B002-B4F7A87DAA31}" srcOrd="0" destOrd="0" presId="urn:microsoft.com/office/officeart/2005/8/layout/default"/>
    <dgm:cxn modelId="{A1031D1D-B596-4087-B43B-BACF342C38F4}" type="presOf" srcId="{8FCD133D-D1C8-489D-84DC-44A21FF0DF25}" destId="{E6F06742-DFEC-4A6C-8EA7-581740AF9076}" srcOrd="0" destOrd="0" presId="urn:microsoft.com/office/officeart/2005/8/layout/default"/>
    <dgm:cxn modelId="{4734C45D-8438-440C-B601-51BBFA264FF6}" srcId="{563B1F97-4F05-419D-97D6-9FAB7990830F}" destId="{8FCD133D-D1C8-489D-84DC-44A21FF0DF25}" srcOrd="3" destOrd="0" parTransId="{FCAB2C31-5EA5-47BF-A042-0525E2B5E034}" sibTransId="{19EF3070-6C9C-4F13-B72D-A7D1F07C66D7}"/>
    <dgm:cxn modelId="{E5B62CC5-6B0F-4B75-B9E9-4DB9D78F0A39}" srcId="{563B1F97-4F05-419D-97D6-9FAB7990830F}" destId="{8D1CA371-1410-4100-9464-7A4941D60123}" srcOrd="0" destOrd="0" parTransId="{56448734-C7FB-4685-BF5C-8BD2DBADA6E8}" sibTransId="{41A95D3D-1347-425D-B5C5-54B5A651FC92}"/>
    <dgm:cxn modelId="{2939F16A-8F29-46FA-8540-5876F97AA02F}" srcId="{563B1F97-4F05-419D-97D6-9FAB7990830F}" destId="{D3721CB7-2EAE-4054-9E22-2A46EC92197D}" srcOrd="4" destOrd="0" parTransId="{921D6B7B-C333-4778-89C9-DF34ADED9B07}" sibTransId="{C3789D68-0627-43CE-8B9F-958DC9A7607C}"/>
    <dgm:cxn modelId="{8650B628-A784-444A-B975-4227B0195E94}" type="presOf" srcId="{099D9ADD-4205-4D5A-AE47-0F6390098446}" destId="{29C98206-6E9F-4FC4-A4AE-8048B73F56F5}" srcOrd="0" destOrd="0" presId="urn:microsoft.com/office/officeart/2005/8/layout/default"/>
    <dgm:cxn modelId="{F29C5BDA-CF64-4E82-BEA8-AC00E0B320A5}" type="presParOf" srcId="{19ABBA39-E5D4-4DD8-8D11-72CA67A8B4E2}" destId="{18E14CA6-8AED-4907-ACE7-62FCF765FE1C}" srcOrd="0" destOrd="0" presId="urn:microsoft.com/office/officeart/2005/8/layout/default"/>
    <dgm:cxn modelId="{12B13774-146C-4F45-82BB-CEF40DD861B7}" type="presParOf" srcId="{19ABBA39-E5D4-4DD8-8D11-72CA67A8B4E2}" destId="{80593F86-95A0-4E21-97BA-7DEB1D0860B3}" srcOrd="1" destOrd="0" presId="urn:microsoft.com/office/officeart/2005/8/layout/default"/>
    <dgm:cxn modelId="{8B9664C6-E235-4929-B275-A5C8EA7DD5B4}" type="presParOf" srcId="{19ABBA39-E5D4-4DD8-8D11-72CA67A8B4E2}" destId="{EF034632-B802-4ECD-BABE-7E601B1115E8}" srcOrd="2" destOrd="0" presId="urn:microsoft.com/office/officeart/2005/8/layout/default"/>
    <dgm:cxn modelId="{CAACA6B8-4A8B-4DB1-A7DB-18F86EF205C1}" type="presParOf" srcId="{19ABBA39-E5D4-4DD8-8D11-72CA67A8B4E2}" destId="{C914002C-9163-4405-B77A-648219B83BC9}" srcOrd="3" destOrd="0" presId="urn:microsoft.com/office/officeart/2005/8/layout/default"/>
    <dgm:cxn modelId="{A883A877-4AA6-43FE-A38D-52709B4AAA26}" type="presParOf" srcId="{19ABBA39-E5D4-4DD8-8D11-72CA67A8B4E2}" destId="{29C98206-6E9F-4FC4-A4AE-8048B73F56F5}" srcOrd="4" destOrd="0" presId="urn:microsoft.com/office/officeart/2005/8/layout/default"/>
    <dgm:cxn modelId="{ACC655FB-F2ED-4991-AFA2-1905E1650E39}" type="presParOf" srcId="{19ABBA39-E5D4-4DD8-8D11-72CA67A8B4E2}" destId="{136F6E46-1622-45D4-A8F5-30004A928AB5}" srcOrd="5" destOrd="0" presId="urn:microsoft.com/office/officeart/2005/8/layout/default"/>
    <dgm:cxn modelId="{0776327D-B14E-447E-834E-C30BDAFBFA36}" type="presParOf" srcId="{19ABBA39-E5D4-4DD8-8D11-72CA67A8B4E2}" destId="{E6F06742-DFEC-4A6C-8EA7-581740AF9076}" srcOrd="6" destOrd="0" presId="urn:microsoft.com/office/officeart/2005/8/layout/default"/>
    <dgm:cxn modelId="{3043D272-A4FF-4B82-9430-18DD94F9E134}" type="presParOf" srcId="{19ABBA39-E5D4-4DD8-8D11-72CA67A8B4E2}" destId="{71F17291-8860-4E81-AFBC-F23D840EAD2A}" srcOrd="7" destOrd="0" presId="urn:microsoft.com/office/officeart/2005/8/layout/default"/>
    <dgm:cxn modelId="{D9073C46-77AA-4283-AD23-3137C01EC87C}" type="presParOf" srcId="{19ABBA39-E5D4-4DD8-8D11-72CA67A8B4E2}" destId="{3384D0E0-53A5-4234-AAB8-319410B3B4A6}" srcOrd="8" destOrd="0" presId="urn:microsoft.com/office/officeart/2005/8/layout/default"/>
    <dgm:cxn modelId="{3E592D2A-658C-41C1-B6F2-56C161BA0CEF}" type="presParOf" srcId="{19ABBA39-E5D4-4DD8-8D11-72CA67A8B4E2}" destId="{AD500642-F3E5-40E2-A794-D3B12EA2C0EA}" srcOrd="9" destOrd="0" presId="urn:microsoft.com/office/officeart/2005/8/layout/default"/>
    <dgm:cxn modelId="{52A9958D-CB4A-49C1-A6B3-D3BF32AB1304}" type="presParOf" srcId="{19ABBA39-E5D4-4DD8-8D11-72CA67A8B4E2}" destId="{8E9224DE-7722-4A3B-B002-B4F7A87DAA3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14CA6-8AED-4907-ACE7-62FCF765FE1C}">
      <dsp:nvSpPr>
        <dsp:cNvPr id="0" name=""/>
        <dsp:cNvSpPr/>
      </dsp:nvSpPr>
      <dsp:spPr>
        <a:xfrm>
          <a:off x="1230368" y="0"/>
          <a:ext cx="2706687" cy="1624012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/>
            <a:t>Мережа інтернет</a:t>
          </a:r>
        </a:p>
      </dsp:txBody>
      <dsp:txXfrm>
        <a:off x="1230368" y="0"/>
        <a:ext cx="2706687" cy="1624012"/>
      </dsp:txXfrm>
    </dsp:sp>
    <dsp:sp modelId="{EF034632-B802-4ECD-BABE-7E601B1115E8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/>
            <a:t>Освітні  заклади</a:t>
          </a:r>
        </a:p>
      </dsp:txBody>
      <dsp:txXfrm>
        <a:off x="4199334" y="2645"/>
        <a:ext cx="2706687" cy="1624012"/>
      </dsp:txXfrm>
    </dsp:sp>
    <dsp:sp modelId="{29C98206-6E9F-4FC4-A4AE-8048B73F56F5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/>
            <a:t>Інформаційний центр «Екологічний простір»</a:t>
          </a:r>
        </a:p>
      </dsp:txBody>
      <dsp:txXfrm>
        <a:off x="1221978" y="1897327"/>
        <a:ext cx="2706687" cy="1624012"/>
      </dsp:txXfrm>
    </dsp:sp>
    <dsp:sp modelId="{E6F06742-DFEC-4A6C-8EA7-581740AF9076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/>
            <a:t>Прилеглі територіальні громади</a:t>
          </a:r>
        </a:p>
      </dsp:txBody>
      <dsp:txXfrm>
        <a:off x="4199334" y="1897327"/>
        <a:ext cx="2706687" cy="1624012"/>
      </dsp:txXfrm>
    </dsp:sp>
    <dsp:sp modelId="{3384D0E0-53A5-4234-AAB8-319410B3B4A6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/>
            <a:t>Територія ЧРЕБЗ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/>
            <a:t>(заходи не проводяться)</a:t>
          </a:r>
        </a:p>
      </dsp:txBody>
      <dsp:txXfrm>
        <a:off x="1221978" y="3792008"/>
        <a:ext cx="2706687" cy="1624012"/>
      </dsp:txXfrm>
    </dsp:sp>
    <dsp:sp modelId="{8E9224DE-7722-4A3B-B002-B4F7A87DAA31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6">
            <a:shade val="50000"/>
            <a:hueOff val="122808"/>
            <a:satOff val="-5368"/>
            <a:lumOff val="14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Інше</a:t>
          </a:r>
          <a:endParaRPr lang="uk-UA" sz="2500" kern="1200" dirty="0"/>
        </a:p>
      </dsp:txBody>
      <dsp:txXfrm>
        <a:off x="4199334" y="3792008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36BBD-1EC2-2F4E-A807-3F910D35B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F3BB49-3A0C-6548-8566-8E9F92F1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4C53E1-27B1-1D4F-9E3C-3FAD7569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EA5378-335C-7C4F-86E6-6604DFFC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B4B5F-F63B-774B-B0A9-D2FE47A6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9A98F5-D14E-0047-8096-6E5A158F7B1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6640C8-63F3-0843-B82A-F324EE094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00"/>
          <a:stretch/>
        </p:blipFill>
        <p:spPr>
          <a:xfrm>
            <a:off x="3047998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AACE5-C82A-6643-8B78-80C93738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6BFCF9-4571-3442-A973-B7EDA5B29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C553A7-BFD8-E944-BE34-F5B743DE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BBCD05-2A80-6E40-A5CF-77AA92541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E1807-F543-D14D-ACBE-106B32BE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872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169FC2-6A4E-7549-BEFF-56A6F3593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E1FE4E-BCF9-0143-860F-B8DF0B4C5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30118-DA0A-5443-8087-1178CDD2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D139BB-7A45-E942-92F5-D3FFD380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EAC559-01C3-DF41-BB5D-DB3A48B1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41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EF57F2-B52B-9F45-86CB-7A20C377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B78C2A-4266-7E4A-86AD-231BDFC05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EB10B9-DA45-6D4A-822D-0DD58371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D2BABF-A580-4E4C-A0B2-DC7C5B8C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BDEBC5-CE5A-B14A-9A76-3F375B32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432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8189EC-226C-1F40-9BA8-3AAB49E2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F738F2-D14D-D441-9256-FBA332D24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BEEC25-FABC-9947-91C1-587F872A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702F6A-0DE8-9347-91EB-BEF97585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164EF0-EEDC-4345-8AFA-5CA60606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06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1DA0F-1F99-1947-9702-ACF29F85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35EBD8-2989-8F4B-BF28-DBC74F08E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7EB7C1-DE77-734F-9E91-20E71726F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86392D-F50C-1B4E-BAD9-C66B42E2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DBDB01-B34D-7B42-9629-E4305CC63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C81A37-7A1D-E549-B57E-61F46505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608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ACC52-34E4-AD4E-92CD-CABBDECF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F32FA1-1800-CE4B-9591-4C439124A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0800CA-9637-374D-9F4A-37960DA03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E47CD0-13EC-3B4D-B83A-D2692048C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2A6D04-4885-DF46-8AA1-98C4A42B7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FF50BD-5434-8048-84D0-F6BBEA38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3CA4AE-AC94-0949-8FD7-4B16887E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F7AD23F-D6A2-0C4A-AA67-3C91BBF5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960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C02112-3973-B34D-97CE-8FED3985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B85E2A-2D5B-0547-BDF0-EEEBD1FC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8395C3-5064-304A-B1CE-6ECE5EDB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661143-56C4-504A-BEE1-A5CAA3B7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886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11CD6D-3210-A149-9CE5-185877235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3DA5CB-0A91-2C45-95B0-77A07EAC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FE82BA-B17D-7B49-8A10-B1A252E5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568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2EF8C-35A6-1E4F-BB14-06E602AFB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C6E07-3250-4E4E-ACC8-C8ADF8AEF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41D222-0403-6A4E-8189-343866933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C484C3-F3B7-DB4A-BC46-0AE653C2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8B4A4F-1508-5749-BB75-2978394D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C2CFF4-19B4-EC46-9832-D80169DD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474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5C316-5CEF-1941-B524-4CDAE9B3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54613F-C2FA-7844-B543-587CE43A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F22857-219C-0D40-8455-5E65DB169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C1B048-2BE4-724D-9D2F-F95E8AC9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3EAB0E-AD43-C640-8C07-3D1D2C4D3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C6214D-3BF8-154F-A626-38F87A64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47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C16EBFE-EA0A-4944-BFA9-CB413BD10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4D6A52-E80F-9944-9E1A-300D8C2C6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0F70D-30A4-D242-BCBD-EF48496B2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9B22-E9E4-494A-8E5B-F7F0DA700916}" type="datetimeFigureOut">
              <a:rPr lang="x-none" smtClean="0"/>
              <a:t>14.04.2024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7DB7DA-E984-2247-80D6-89F2F7504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985398-EC45-E342-9F15-E962E8679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40B8D-37C4-5F41-A237-4DF07816A17A}" type="slidenum">
              <a:rPr lang="x-none" smtClean="0"/>
              <a:t>‹№›</a:t>
            </a:fld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71DCCEC-410E-444A-8495-06384D7F335F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A73FFD-596B-DD47-AF2F-10BEE10DF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66250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0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9291D-FCAE-A241-BEA4-59D0E6A72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63" y="3254929"/>
            <a:ext cx="4492688" cy="238863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Еколого-просвітницька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ЧРЕБЗ в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стану: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</a:t>
            </a:r>
            <a:endParaRPr lang="x-none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52A4A2-04AA-C42E-5D2F-15378352D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202" y="200223"/>
            <a:ext cx="1507595" cy="15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3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Інше</a:t>
            </a: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57DEC612-AF90-2B63-50F7-7DD5831F2451}"/>
              </a:ext>
            </a:extLst>
          </p:cNvPr>
          <p:cNvSpPr/>
          <p:nvPr/>
        </p:nvSpPr>
        <p:spPr>
          <a:xfrm>
            <a:off x="690185" y="1115229"/>
            <a:ext cx="6092825" cy="24457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Співпраця з НБУ щодо виготовлення серії ювілейних монет ЧРЕБЗ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Співпраця з </a:t>
            </a: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УкрПоштою</a:t>
            </a: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ПМГ-ГЕФ щодо виготовлення серії ексклюзивних марок до 37 річниці аварії на ЧАЕС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Фотовиставки на базі Будинків культури, місцевих краєзнавчих музеїв, бібліотек, навчальних закладів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Волонтерство</a:t>
            </a: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Реалізація міжнародних та вітчизняних екологічних проектів, грантів та програм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F5BF95-4C74-1EB2-E33B-B3BE09E37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62" y="4474867"/>
            <a:ext cx="3466749" cy="23111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92421AD-6130-5F82-BD15-F1B1BAC77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9" t="5994" r="-1" b="17431"/>
          <a:stretch/>
        </p:blipFill>
        <p:spPr>
          <a:xfrm>
            <a:off x="4589027" y="3375637"/>
            <a:ext cx="3013945" cy="34103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CF4D35B-7973-8B10-5023-83C436C87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73" b="22569"/>
          <a:stretch/>
        </p:blipFill>
        <p:spPr>
          <a:xfrm>
            <a:off x="307181" y="3573003"/>
            <a:ext cx="3866631" cy="27432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52F1D16-D9DD-CA63-E351-B830A405F7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38" r="12629" b="7034"/>
          <a:stretch/>
        </p:blipFill>
        <p:spPr>
          <a:xfrm>
            <a:off x="9546987" y="71967"/>
            <a:ext cx="2628750" cy="33983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E839B1C-2E95-C8D5-13E7-9494747A0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509" y="1905439"/>
            <a:ext cx="3128528" cy="250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7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9291D-FCAE-A241-BEA4-59D0E6A72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0" y="2665602"/>
            <a:ext cx="4764903" cy="133162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Запрошуємо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52A4A2-04AA-C42E-5D2F-15378352D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24" y="1032756"/>
            <a:ext cx="1090229" cy="1096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71F357-A518-3C72-F1E7-8619ABC50579}"/>
              </a:ext>
            </a:extLst>
          </p:cNvPr>
          <p:cNvSpPr txBox="1"/>
          <p:nvPr/>
        </p:nvSpPr>
        <p:spPr>
          <a:xfrm>
            <a:off x="377527" y="4030780"/>
            <a:ext cx="426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Ми у ФБ: </a:t>
            </a:r>
            <a:r>
              <a:rPr lang="en-US" dirty="0"/>
              <a:t>zapovidnyk2018</a:t>
            </a:r>
            <a:endParaRPr lang="uk-UA" dirty="0"/>
          </a:p>
          <a:p>
            <a:r>
              <a:rPr lang="uk-UA" b="1" dirty="0"/>
              <a:t>Ми в </a:t>
            </a:r>
            <a:r>
              <a:rPr lang="uk-UA" b="1" dirty="0" err="1"/>
              <a:t>Інстаграм</a:t>
            </a:r>
            <a:r>
              <a:rPr lang="uk-UA" b="1" dirty="0"/>
              <a:t>: </a:t>
            </a:r>
            <a:r>
              <a:rPr lang="en-US" dirty="0" err="1"/>
              <a:t>chornobyl_reserve</a:t>
            </a:r>
            <a:endParaRPr lang="uk-UA" dirty="0"/>
          </a:p>
          <a:p>
            <a:r>
              <a:rPr lang="uk-UA" b="1" dirty="0"/>
              <a:t>Наш офіційний сайт:</a:t>
            </a:r>
            <a:r>
              <a:rPr lang="uk-UA" dirty="0"/>
              <a:t> </a:t>
            </a:r>
            <a:r>
              <a:rPr lang="en-US" dirty="0"/>
              <a:t>zapovidnyk.org.ua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9D8896-AA56-21D6-D68A-3AC4475522EE}"/>
              </a:ext>
            </a:extLst>
          </p:cNvPr>
          <p:cNvSpPr txBox="1"/>
          <p:nvPr/>
        </p:nvSpPr>
        <p:spPr>
          <a:xfrm>
            <a:off x="377527" y="5249508"/>
            <a:ext cx="381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/>
              <a:t>Прибора</a:t>
            </a:r>
            <a:r>
              <a:rPr lang="uk-UA" b="1" dirty="0"/>
              <a:t> Тетяна – 068 968 36 30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70901207-53D0-1F2B-B0A3-547893BFFA6A}"/>
              </a:ext>
            </a:extLst>
          </p:cNvPr>
          <p:cNvSpPr/>
          <p:nvPr/>
        </p:nvSpPr>
        <p:spPr>
          <a:xfrm>
            <a:off x="1499244" y="585954"/>
            <a:ext cx="1573558" cy="1543388"/>
          </a:xfrm>
          <a:custGeom>
            <a:avLst/>
            <a:gdLst/>
            <a:ahLst/>
            <a:cxnLst/>
            <a:rect l="l" t="t" r="r" b="b"/>
            <a:pathLst>
              <a:path w="2274660" h="2274660">
                <a:moveTo>
                  <a:pt x="0" y="0"/>
                </a:moveTo>
                <a:lnTo>
                  <a:pt x="2274660" y="0"/>
                </a:lnTo>
                <a:lnTo>
                  <a:pt x="2274660" y="2274660"/>
                </a:lnTo>
                <a:lnTo>
                  <a:pt x="0" y="2274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337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Заповідник: військова агресія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</a:rPr>
              <a:t>рф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та окупація</a:t>
            </a: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F97424-B4D6-6693-EF42-7CBEA1AFE154}"/>
              </a:ext>
            </a:extLst>
          </p:cNvPr>
          <p:cNvSpPr txBox="1"/>
          <p:nvPr/>
        </p:nvSpPr>
        <p:spPr>
          <a:xfrm>
            <a:off x="1248053" y="1247654"/>
            <a:ext cx="5309705" cy="62170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Територія Заповідника була окупована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російськими військовими з 24.02.2022 по 1.04.2022рр.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Більшість території Заповідника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було заміновано. Проводяться заходи з розмінування території та ліквідації вибухонебезпечних предметів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Розмір шкоди, завданої природним екосистемам, флорі та фауні Заповідника наразі неоцінений.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Тривають наукові експедиції із визначення збитків для заповідних екосистем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Окупанти нанесли </a:t>
            </a:r>
            <a:r>
              <a:rPr lang="uk-UA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непоправних збитків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інфраструктурі та матеріально-технічній базі Заповідника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Частково були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зруйновані та понівечені офісні приміщення у м. Чорнобилі та спостережний пункт у с.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Рагівка</a:t>
            </a: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Повністю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знищено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приміщення у м. Чорнобиль на вул. Котовського, 4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Повністю знищено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координаційний центр оперативного управління пожежами та надзвичайними ситуаціями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SzPts val="1400"/>
            </a:pPr>
            <a:endParaRPr lang="uk-U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buSzPts val="1400"/>
            </a:pP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buSzPts val="1400"/>
            </a:pP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C3D424-970C-521A-0767-0A60BBB1E266}"/>
              </a:ext>
            </a:extLst>
          </p:cNvPr>
          <p:cNvSpPr txBox="1"/>
          <p:nvPr/>
        </p:nvSpPr>
        <p:spPr>
          <a:xfrm>
            <a:off x="7651846" y="1247654"/>
            <a:ext cx="40871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Викрадено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автотранспортні засоби</a:t>
            </a:r>
          </a:p>
          <a:p>
            <a:pPr lvl="0" algn="just">
              <a:buSzPts val="1400"/>
            </a:pP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Викрадено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ютерну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офісну техніку,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тепловізори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фотопастки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дозиметри, сейфи з документами, генератори,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GPS-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трекери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меблі,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квадрокоптери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лабораторне приладдя, інструменти, засоби індивідуального захисту,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спец.одяг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особисті речі працівників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попередніми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підрахунками, Заповіднику завдано шкоди на  </a:t>
            </a:r>
            <a:r>
              <a:rPr lang="uk-UA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суму </a:t>
            </a:r>
            <a:r>
              <a:rPr lang="uk-UA" sz="1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20млн. 368тис. грн.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сьогоднішній день територія ЧРЕБЗ закрита для відвідування через військовий фактор.</a:t>
            </a: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8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C539628E-8D8E-8862-B702-51867FBAB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840" y="1406700"/>
            <a:ext cx="1931430" cy="2201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6EFB5B-A8B7-904D-85ED-157672FD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779" y="141568"/>
            <a:ext cx="9911939" cy="869909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Заповідник: військова агресія </a:t>
            </a:r>
            <a:r>
              <a:rPr lang="uk-UA" sz="2800" b="1" dirty="0" err="1">
                <a:solidFill>
                  <a:schemeClr val="accent6">
                    <a:lumMod val="50000"/>
                  </a:schemeClr>
                </a:solidFill>
              </a:rPr>
              <a:t>рф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та окупація</a:t>
            </a:r>
            <a:endParaRPr lang="x-none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71ACD-845F-6023-6104-0E5A693CE79E}"/>
              </a:ext>
            </a:extLst>
          </p:cNvPr>
          <p:cNvSpPr txBox="1"/>
          <p:nvPr/>
        </p:nvSpPr>
        <p:spPr>
          <a:xfrm>
            <a:off x="2550779" y="887113"/>
            <a:ext cx="5309705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just">
              <a:buSzPts val="1400"/>
            </a:pPr>
            <a:endParaRPr lang="uk-U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buSzPts val="1400"/>
            </a:pP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buSzPts val="1400"/>
            </a:pP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E9AABE-FC4E-9668-8C4A-7D956687B145}"/>
              </a:ext>
            </a:extLst>
          </p:cNvPr>
          <p:cNvSpPr txBox="1"/>
          <p:nvPr/>
        </p:nvSpPr>
        <p:spPr>
          <a:xfrm>
            <a:off x="6862195" y="1084327"/>
            <a:ext cx="427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4335436-69CC-4F5A-20E8-D45A7717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888" y="0"/>
            <a:ext cx="2964111" cy="13338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B49DEB53-325C-EE00-6780-2F135E267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15" y="1192855"/>
            <a:ext cx="2894105" cy="2164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F7A8890-BDAA-DC07-7819-7BCB17F71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444" y="1406700"/>
            <a:ext cx="3122689" cy="225335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8F41C211-2B8D-9A27-F676-493B1BC08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82" y="3285550"/>
            <a:ext cx="2929520" cy="191054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D514960-ECA3-77D2-56C2-04091F62C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749" y="3798116"/>
            <a:ext cx="1944306" cy="247356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D67F50F-6E13-D963-24B1-5E7243E7A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82" y="4947455"/>
            <a:ext cx="2939370" cy="1910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B6FEFF55-4464-5E2C-EDC9-A8418F854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087" y="3915164"/>
            <a:ext cx="3147316" cy="198756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55E9AE17-875D-7B3E-8242-8EB950690A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9270" y="1084327"/>
            <a:ext cx="2964111" cy="211550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81D0CFD0-A5A4-4F30-3FD4-18A6F31A1D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1387" y="4579354"/>
            <a:ext cx="2909213" cy="21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17447"/>
            <a:ext cx="9057822" cy="143451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uk-UA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Ризики в інформаційно-просвітницькій діяльності ЧРЕБЗ  у зв’язку з окупацією та військовим станом</a:t>
            </a:r>
            <a:br>
              <a:rPr lang="uk-UA" b="1" dirty="0">
                <a:solidFill>
                  <a:schemeClr val="accent6">
                    <a:lumMod val="50000"/>
                  </a:schemeClr>
                </a:solidFill>
              </a:rPr>
            </a:b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57DEC612-AF90-2B63-50F7-7DD5831F2451}"/>
              </a:ext>
            </a:extLst>
          </p:cNvPr>
          <p:cNvSpPr/>
          <p:nvPr/>
        </p:nvSpPr>
        <p:spPr>
          <a:xfrm>
            <a:off x="707235" y="1550572"/>
            <a:ext cx="6092825" cy="3236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Зруйновані навчальні заклади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Перенасиченість інформаційного простору та дотримання етичних і моральних норм під час публікацій матеріалів на веб-ресурсах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Психологічний стан дітей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Заборона відвідування території ЧРЕБЗ внаслідок </a:t>
            </a: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замінування</a:t>
            </a:r>
            <a:endParaRPr lang="uk-UA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освітніх закладів за змішаною формою навчання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Переповнення класів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Обмеження на відвідування навчальних закладів через відсутність обладнаних </a:t>
            </a:r>
            <a:r>
              <a:rPr lang="uk-UA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укриттів</a:t>
            </a:r>
            <a:endParaRPr lang="uk-UA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uk-UA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1F3BC9-AB0C-3AA9-03D0-CF125BDB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721" y="1115736"/>
            <a:ext cx="4695591" cy="2768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9CE68B-83E1-DCB3-7BBB-DFBB0DA85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43" y="4558930"/>
            <a:ext cx="4076807" cy="22924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7BA21F7-DB8B-4758-3922-6B0505CD1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721" y="3933693"/>
            <a:ext cx="4695591" cy="29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44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Основні канали комунікації</a:t>
            </a: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BF1A9B9B-8FAD-162D-4393-E483B52D21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268502"/>
              </p:ext>
            </p:extLst>
          </p:nvPr>
        </p:nvGraphicFramePr>
        <p:xfrm>
          <a:off x="2032000" y="10132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4846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Мережа інтернет</a:t>
            </a: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57DEC612-AF90-2B63-50F7-7DD5831F2451}"/>
              </a:ext>
            </a:extLst>
          </p:cNvPr>
          <p:cNvSpPr/>
          <p:nvPr/>
        </p:nvSpPr>
        <p:spPr>
          <a:xfrm>
            <a:off x="2335248" y="1283566"/>
            <a:ext cx="6092825" cy="2848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Офіційний сайт Заповідника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Соціальні мережі: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Facebook, Instagram, Telegram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Інформаційні розсилки для навчальних закладів, партнерів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лекції,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вебінари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конференції, </a:t>
            </a:r>
            <a:r>
              <a:rPr lang="uk-UA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інтерв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ю, конкурси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екскурсії Заповідником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uk-UA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0959D34-C748-D992-5A38-EFABC287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38" y="3588578"/>
            <a:ext cx="4012385" cy="30408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47A899F-BFBE-9A29-07FB-AD1904A7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029" y="3579677"/>
            <a:ext cx="3040844" cy="30408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FF24BDF-43C3-852E-18AA-90BB55006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97" y="3579677"/>
            <a:ext cx="2752867" cy="30497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9194B-5730-D404-1283-502D8B49E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549" y="228578"/>
            <a:ext cx="3059884" cy="31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7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Освітні заклади</a:t>
            </a: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57DEC612-AF90-2B63-50F7-7DD5831F2451}"/>
              </a:ext>
            </a:extLst>
          </p:cNvPr>
          <p:cNvSpPr/>
          <p:nvPr/>
        </p:nvSpPr>
        <p:spPr>
          <a:xfrm>
            <a:off x="1645669" y="1012606"/>
            <a:ext cx="6092825" cy="35067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Лекції, бесіди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Екологічні акції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Майстер-класи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Профорієнтаційні зустрічі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Еко-квести, ігри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Творчі конкурси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Сезонні спостереження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Студентські практики та написання наукових робіт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Волонтерські групи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3F7A8C-9FE1-7E04-63BA-AB1E41EDB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42" y="4152550"/>
            <a:ext cx="3260521" cy="24453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DFBA25-C4D8-76C1-2701-A1C7E9E02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666" y="204109"/>
            <a:ext cx="2751590" cy="36687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8D6840A-E3A3-8914-1860-BDEAAFE6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440" y="4152549"/>
            <a:ext cx="3296816" cy="24453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27921AB-637B-B730-0DFC-590D080BB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190" y="4152550"/>
            <a:ext cx="3260522" cy="2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2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Інформаційний центр </a:t>
            </a:r>
            <a:br>
              <a:rPr lang="uk-UA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«Екологічний простір»</a:t>
            </a: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57DEC612-AF90-2B63-50F7-7DD5831F2451}"/>
              </a:ext>
            </a:extLst>
          </p:cNvPr>
          <p:cNvSpPr/>
          <p:nvPr/>
        </p:nvSpPr>
        <p:spPr>
          <a:xfrm>
            <a:off x="1362125" y="1212867"/>
            <a:ext cx="6092825" cy="15970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Фотовиставки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Онлайн-екскурсії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Круглі столи та конференції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Майстер-класи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2CB2DE-9AB0-942A-7789-6E3B23F1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454" y="287137"/>
            <a:ext cx="2700844" cy="3621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968132-8D02-5E17-B9FC-867450031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97" y="2588004"/>
            <a:ext cx="3214904" cy="24111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9ACF9C6-6750-031E-116A-1C72DC5A4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537" y="3115157"/>
            <a:ext cx="3373301" cy="25299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746A4E8-7574-E97D-F53D-89E9953DA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997" y="4195516"/>
            <a:ext cx="3373301" cy="25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4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FA4F5C-B4DB-D044-9C64-D69B94AF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8" y="1"/>
            <a:ext cx="8859982" cy="114785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Прилеглі територіальні громади</a:t>
            </a:r>
            <a:endParaRPr lang="x-non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57DEC612-AF90-2B63-50F7-7DD5831F2451}"/>
              </a:ext>
            </a:extLst>
          </p:cNvPr>
          <p:cNvSpPr/>
          <p:nvPr/>
        </p:nvSpPr>
        <p:spPr>
          <a:xfrm>
            <a:off x="1479571" y="1279061"/>
            <a:ext cx="6092825" cy="21569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Круглі столи з представниками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Зустрічі з місцевим населенням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Інформування щодо пожежонебезпечного періоду, радіаційної обстановки, особливостей правового режиму території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Співпраця в рамках реалізації спільних проектів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Опитування та анкетування</a:t>
            </a:r>
            <a: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1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241DD7E-B552-14D7-FED2-6E7D2057C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30" y="3333049"/>
            <a:ext cx="3227778" cy="22458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89228C-7C15-F93F-80B0-D757F629B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841" y="4209832"/>
            <a:ext cx="3450672" cy="25880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70646D5-90DB-ED58-CDC9-34632BFA5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648" y="4551945"/>
            <a:ext cx="3450672" cy="22458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279D9D-5904-FB5E-08DB-7469D3817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90828" y="397432"/>
            <a:ext cx="2642532" cy="19818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0F81508-BC09-794F-8F8C-3F8746548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377" y="2306055"/>
            <a:ext cx="2994520" cy="22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75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448</Words>
  <Application>Microsoft Office PowerPoint</Application>
  <PresentationFormat>Довільний</PresentationFormat>
  <Paragraphs>85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2" baseType="lpstr">
      <vt:lpstr>Office Theme</vt:lpstr>
      <vt:lpstr>Еколого-просвітницька та інформаційна діяльність ЧРЕБЗ в умовах воєнного стану: нові акценти та специфіка</vt:lpstr>
      <vt:lpstr>Заповідник: військова агресія рф та окупація</vt:lpstr>
      <vt:lpstr>Заповідник: військова агресія рф та окупація</vt:lpstr>
      <vt:lpstr> Ризики в інформаційно-просвітницькій діяльності ЧРЕБЗ  у зв’язку з окупацією та військовим станом </vt:lpstr>
      <vt:lpstr>Основні канали комунікації</vt:lpstr>
      <vt:lpstr>Мережа інтернет</vt:lpstr>
      <vt:lpstr>Освітні заклади</vt:lpstr>
      <vt:lpstr>Інформаційний центр  «Екологічний простір»</vt:lpstr>
      <vt:lpstr>Прилеглі територіальні громади</vt:lpstr>
      <vt:lpstr>Інше</vt:lpstr>
      <vt:lpstr>Запрошуємо до співпраці!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Тетяна Прибора</cp:lastModifiedBy>
  <cp:revision>48</cp:revision>
  <dcterms:created xsi:type="dcterms:W3CDTF">2022-05-10T13:22:45Z</dcterms:created>
  <dcterms:modified xsi:type="dcterms:W3CDTF">2024-04-14T18:18:37Z</dcterms:modified>
</cp:coreProperties>
</file>