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4"/>
  </p:sldMasterIdLst>
  <p:notesMasterIdLst>
    <p:notesMasterId r:id="rId15"/>
  </p:notesMasterIdLst>
  <p:handoutMasterIdLst>
    <p:handoutMasterId r:id="rId16"/>
  </p:handoutMasterIdLst>
  <p:sldIdLst>
    <p:sldId id="332" r:id="rId5"/>
    <p:sldId id="333" r:id="rId6"/>
    <p:sldId id="337" r:id="rId7"/>
    <p:sldId id="356" r:id="rId8"/>
    <p:sldId id="359" r:id="rId9"/>
    <p:sldId id="353" r:id="rId10"/>
    <p:sldId id="336" r:id="rId11"/>
    <p:sldId id="357" r:id="rId12"/>
    <p:sldId id="358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5706" autoAdjust="0"/>
  </p:normalViewPr>
  <p:slideViewPr>
    <p:cSldViewPr snapToGrid="0">
      <p:cViewPr varScale="1">
        <p:scale>
          <a:sx n="91" d="100"/>
          <a:sy n="91" d="100"/>
        </p:scale>
        <p:origin x="60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943529-CE5A-45CD-BEC4-D3803C7224FE}" type="doc">
      <dgm:prSet loTypeId="urn:microsoft.com/office/officeart/2005/8/layout/chevron2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uk-UA"/>
        </a:p>
      </dgm:t>
    </dgm:pt>
    <dgm:pt modelId="{471F8D69-FD9C-4415-B27E-F48BF1DD849F}">
      <dgm:prSet phldrT="[Текст]"/>
      <dgm:spPr>
        <a:solidFill>
          <a:srgbClr val="006950">
            <a:alpha val="90000"/>
          </a:srgbClr>
        </a:solidFill>
      </dgm:spPr>
      <dgm:t>
        <a:bodyPr/>
        <a:lstStyle/>
        <a:p>
          <a:r>
            <a:rPr lang="uk-UA" dirty="0"/>
            <a:t>Природні загрози</a:t>
          </a:r>
        </a:p>
      </dgm:t>
    </dgm:pt>
    <dgm:pt modelId="{161FFC69-C67B-4F7B-A4E6-D045EE5B622E}" type="parTrans" cxnId="{748A36CF-D533-4360-A938-BBBA217DD888}">
      <dgm:prSet/>
      <dgm:spPr/>
      <dgm:t>
        <a:bodyPr/>
        <a:lstStyle/>
        <a:p>
          <a:endParaRPr lang="uk-UA"/>
        </a:p>
      </dgm:t>
    </dgm:pt>
    <dgm:pt modelId="{B435FCFF-2489-4609-BB8A-B649E632F45C}" type="sibTrans" cxnId="{748A36CF-D533-4360-A938-BBBA217DD888}">
      <dgm:prSet/>
      <dgm:spPr/>
      <dgm:t>
        <a:bodyPr/>
        <a:lstStyle/>
        <a:p>
          <a:endParaRPr lang="uk-UA"/>
        </a:p>
      </dgm:t>
    </dgm:pt>
    <dgm:pt modelId="{65850C10-7FCC-4D02-BEAB-D6288B620F1B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400" b="1" i="0" dirty="0">
              <a:solidFill>
                <a:srgbClr val="006950"/>
              </a:solidFill>
              <a:latin typeface="Bahnschrift Light" panose="020B0502040204020203" pitchFamily="34" charset="0"/>
            </a:rPr>
            <a:t>Лісові пожежі</a:t>
          </a:r>
          <a:endParaRPr lang="uk-UA" sz="1400" b="1" dirty="0">
            <a:solidFill>
              <a:srgbClr val="006950"/>
            </a:solidFill>
            <a:latin typeface="Bahnschrift Light" panose="020B0502040204020203" pitchFamily="34" charset="0"/>
          </a:endParaRPr>
        </a:p>
      </dgm:t>
    </dgm:pt>
    <dgm:pt modelId="{487E07CE-6C77-48D0-A88F-CA4BC35B4321}" type="parTrans" cxnId="{B1B5AC4F-2617-446C-937D-BE2868A1FBF7}">
      <dgm:prSet/>
      <dgm:spPr/>
      <dgm:t>
        <a:bodyPr/>
        <a:lstStyle/>
        <a:p>
          <a:endParaRPr lang="uk-UA"/>
        </a:p>
      </dgm:t>
    </dgm:pt>
    <dgm:pt modelId="{58261D1F-2F73-4D89-AE56-08470F59BA9D}" type="sibTrans" cxnId="{B1B5AC4F-2617-446C-937D-BE2868A1FBF7}">
      <dgm:prSet/>
      <dgm:spPr/>
      <dgm:t>
        <a:bodyPr/>
        <a:lstStyle/>
        <a:p>
          <a:endParaRPr lang="uk-UA"/>
        </a:p>
      </dgm:t>
    </dgm:pt>
    <dgm:pt modelId="{630B72D8-7A33-4C56-A6A5-78CA7E884367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400" b="1" dirty="0">
              <a:solidFill>
                <a:srgbClr val="006950"/>
              </a:solidFill>
              <a:latin typeface="Bahnschrift Light" panose="020B0502040204020203" pitchFamily="34" charset="0"/>
            </a:rPr>
            <a:t>Шкідники та хвороби</a:t>
          </a:r>
        </a:p>
      </dgm:t>
    </dgm:pt>
    <dgm:pt modelId="{46518C1C-36B9-4865-BB1F-9856997AB9F8}" type="parTrans" cxnId="{FEAC3C92-6688-4343-A768-A76AE705FAB6}">
      <dgm:prSet/>
      <dgm:spPr/>
      <dgm:t>
        <a:bodyPr/>
        <a:lstStyle/>
        <a:p>
          <a:endParaRPr lang="uk-UA"/>
        </a:p>
      </dgm:t>
    </dgm:pt>
    <dgm:pt modelId="{AAD8EC4D-2EBB-4C0D-A97D-1E07A303CB43}" type="sibTrans" cxnId="{FEAC3C92-6688-4343-A768-A76AE705FAB6}">
      <dgm:prSet/>
      <dgm:spPr/>
      <dgm:t>
        <a:bodyPr/>
        <a:lstStyle/>
        <a:p>
          <a:endParaRPr lang="uk-UA"/>
        </a:p>
      </dgm:t>
    </dgm:pt>
    <dgm:pt modelId="{19C33A0A-9032-46E2-B88C-B58B0C6295B6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400" b="1" dirty="0">
              <a:solidFill>
                <a:srgbClr val="006950"/>
              </a:solidFill>
              <a:latin typeface="Bahnschrift Light" panose="020B0502040204020203" pitchFamily="34" charset="0"/>
            </a:rPr>
            <a:t>Зміни клімату</a:t>
          </a:r>
        </a:p>
      </dgm:t>
    </dgm:pt>
    <dgm:pt modelId="{A40340CE-65F8-49F5-B136-88F97DE73864}" type="parTrans" cxnId="{F1B6A78A-4CC0-4B11-810A-11088B699D9D}">
      <dgm:prSet/>
      <dgm:spPr/>
      <dgm:t>
        <a:bodyPr/>
        <a:lstStyle/>
        <a:p>
          <a:endParaRPr lang="uk-UA"/>
        </a:p>
      </dgm:t>
    </dgm:pt>
    <dgm:pt modelId="{A8D07D88-B14B-49F1-8358-6D173D7BA174}" type="sibTrans" cxnId="{F1B6A78A-4CC0-4B11-810A-11088B699D9D}">
      <dgm:prSet/>
      <dgm:spPr/>
      <dgm:t>
        <a:bodyPr/>
        <a:lstStyle/>
        <a:p>
          <a:endParaRPr lang="uk-UA"/>
        </a:p>
      </dgm:t>
    </dgm:pt>
    <dgm:pt modelId="{93E00887-62FD-4E29-A675-E1EB7610C30D}">
      <dgm:prSet phldrT="[Текст]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endParaRPr lang="uk-UA" sz="2600" dirty="0"/>
        </a:p>
      </dgm:t>
    </dgm:pt>
    <dgm:pt modelId="{7CA99AE9-15A7-4649-9CB3-C5CF378CA1AD}" type="parTrans" cxnId="{B00B6057-7BDE-4768-A251-4E0F800C5120}">
      <dgm:prSet/>
      <dgm:spPr/>
      <dgm:t>
        <a:bodyPr/>
        <a:lstStyle/>
        <a:p>
          <a:endParaRPr lang="uk-UA"/>
        </a:p>
      </dgm:t>
    </dgm:pt>
    <dgm:pt modelId="{E2223591-87F3-4BD1-A61E-96D7D10587BA}" type="sibTrans" cxnId="{B00B6057-7BDE-4768-A251-4E0F800C5120}">
      <dgm:prSet/>
      <dgm:spPr/>
      <dgm:t>
        <a:bodyPr/>
        <a:lstStyle/>
        <a:p>
          <a:endParaRPr lang="uk-UA"/>
        </a:p>
      </dgm:t>
    </dgm:pt>
    <dgm:pt modelId="{3DAB3A16-2062-4234-BBC0-77C3A06D96EA}" type="pres">
      <dgm:prSet presAssocID="{FB943529-CE5A-45CD-BEC4-D3803C7224FE}" presName="linearFlow" presStyleCnt="0">
        <dgm:presLayoutVars>
          <dgm:dir/>
          <dgm:animLvl val="lvl"/>
          <dgm:resizeHandles val="exact"/>
        </dgm:presLayoutVars>
      </dgm:prSet>
      <dgm:spPr/>
    </dgm:pt>
    <dgm:pt modelId="{F7403888-9D11-4D84-A88B-1750B89BF4BE}" type="pres">
      <dgm:prSet presAssocID="{471F8D69-FD9C-4415-B27E-F48BF1DD849F}" presName="composite" presStyleCnt="0"/>
      <dgm:spPr/>
    </dgm:pt>
    <dgm:pt modelId="{B20D701F-DB8D-4352-A993-BD764B13C75A}" type="pres">
      <dgm:prSet presAssocID="{471F8D69-FD9C-4415-B27E-F48BF1DD849F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CF2AE49C-51AA-49E6-B5E0-10DFA0A41686}" type="pres">
      <dgm:prSet presAssocID="{471F8D69-FD9C-4415-B27E-F48BF1DD849F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5E782B-D27D-4B09-8312-0FE09DDE0B6F}" type="presOf" srcId="{630B72D8-7A33-4C56-A6A5-78CA7E884367}" destId="{CF2AE49C-51AA-49E6-B5E0-10DFA0A41686}" srcOrd="0" destOrd="1" presId="urn:microsoft.com/office/officeart/2005/8/layout/chevron2"/>
    <dgm:cxn modelId="{B6BA243C-D9B0-4C48-8566-6961CD7E511A}" type="presOf" srcId="{93E00887-62FD-4E29-A675-E1EB7610C30D}" destId="{CF2AE49C-51AA-49E6-B5E0-10DFA0A41686}" srcOrd="0" destOrd="3" presId="urn:microsoft.com/office/officeart/2005/8/layout/chevron2"/>
    <dgm:cxn modelId="{0D265B4E-D984-4964-A2AA-1962FE9A3DD7}" type="presOf" srcId="{471F8D69-FD9C-4415-B27E-F48BF1DD849F}" destId="{B20D701F-DB8D-4352-A993-BD764B13C75A}" srcOrd="0" destOrd="0" presId="urn:microsoft.com/office/officeart/2005/8/layout/chevron2"/>
    <dgm:cxn modelId="{B1B5AC4F-2617-446C-937D-BE2868A1FBF7}" srcId="{471F8D69-FD9C-4415-B27E-F48BF1DD849F}" destId="{65850C10-7FCC-4D02-BEAB-D6288B620F1B}" srcOrd="0" destOrd="0" parTransId="{487E07CE-6C77-48D0-A88F-CA4BC35B4321}" sibTransId="{58261D1F-2F73-4D89-AE56-08470F59BA9D}"/>
    <dgm:cxn modelId="{B00B6057-7BDE-4768-A251-4E0F800C5120}" srcId="{471F8D69-FD9C-4415-B27E-F48BF1DD849F}" destId="{93E00887-62FD-4E29-A675-E1EB7610C30D}" srcOrd="3" destOrd="0" parTransId="{7CA99AE9-15A7-4649-9CB3-C5CF378CA1AD}" sibTransId="{E2223591-87F3-4BD1-A61E-96D7D10587BA}"/>
    <dgm:cxn modelId="{77972D89-D167-42C9-AE45-361EF884A27C}" type="presOf" srcId="{65850C10-7FCC-4D02-BEAB-D6288B620F1B}" destId="{CF2AE49C-51AA-49E6-B5E0-10DFA0A41686}" srcOrd="0" destOrd="0" presId="urn:microsoft.com/office/officeart/2005/8/layout/chevron2"/>
    <dgm:cxn modelId="{F1B6A78A-4CC0-4B11-810A-11088B699D9D}" srcId="{471F8D69-FD9C-4415-B27E-F48BF1DD849F}" destId="{19C33A0A-9032-46E2-B88C-B58B0C6295B6}" srcOrd="2" destOrd="0" parTransId="{A40340CE-65F8-49F5-B136-88F97DE73864}" sibTransId="{A8D07D88-B14B-49F1-8358-6D173D7BA174}"/>
    <dgm:cxn modelId="{FEAC3C92-6688-4343-A768-A76AE705FAB6}" srcId="{471F8D69-FD9C-4415-B27E-F48BF1DD849F}" destId="{630B72D8-7A33-4C56-A6A5-78CA7E884367}" srcOrd="1" destOrd="0" parTransId="{46518C1C-36B9-4865-BB1F-9856997AB9F8}" sibTransId="{AAD8EC4D-2EBB-4C0D-A97D-1E07A303CB43}"/>
    <dgm:cxn modelId="{38B2209F-C073-4399-9695-F3A12A19F3C6}" type="presOf" srcId="{FB943529-CE5A-45CD-BEC4-D3803C7224FE}" destId="{3DAB3A16-2062-4234-BBC0-77C3A06D96EA}" srcOrd="0" destOrd="0" presId="urn:microsoft.com/office/officeart/2005/8/layout/chevron2"/>
    <dgm:cxn modelId="{748A36CF-D533-4360-A938-BBBA217DD888}" srcId="{FB943529-CE5A-45CD-BEC4-D3803C7224FE}" destId="{471F8D69-FD9C-4415-B27E-F48BF1DD849F}" srcOrd="0" destOrd="0" parTransId="{161FFC69-C67B-4F7B-A4E6-D045EE5B622E}" sibTransId="{B435FCFF-2489-4609-BB8A-B649E632F45C}"/>
    <dgm:cxn modelId="{84E284DA-C3E8-42D2-B18E-B041A4FD2753}" type="presOf" srcId="{19C33A0A-9032-46E2-B88C-B58B0C6295B6}" destId="{CF2AE49C-51AA-49E6-B5E0-10DFA0A41686}" srcOrd="0" destOrd="2" presId="urn:microsoft.com/office/officeart/2005/8/layout/chevron2"/>
    <dgm:cxn modelId="{A21E176D-C142-49EE-B997-5412208D1E4C}" type="presParOf" srcId="{3DAB3A16-2062-4234-BBC0-77C3A06D96EA}" destId="{F7403888-9D11-4D84-A88B-1750B89BF4BE}" srcOrd="0" destOrd="0" presId="urn:microsoft.com/office/officeart/2005/8/layout/chevron2"/>
    <dgm:cxn modelId="{473CF086-ECBE-4B71-B766-5A0E15C1EB77}" type="presParOf" srcId="{F7403888-9D11-4D84-A88B-1750B89BF4BE}" destId="{B20D701F-DB8D-4352-A993-BD764B13C75A}" srcOrd="0" destOrd="0" presId="urn:microsoft.com/office/officeart/2005/8/layout/chevron2"/>
    <dgm:cxn modelId="{A1CE692C-0729-4CEF-A0AE-5F1A40880F70}" type="presParOf" srcId="{F7403888-9D11-4D84-A88B-1750B89BF4BE}" destId="{CF2AE49C-51AA-49E6-B5E0-10DFA0A416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943529-CE5A-45CD-BEC4-D3803C7224FE}" type="doc">
      <dgm:prSet loTypeId="urn:microsoft.com/office/officeart/2005/8/layout/chevron2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uk-UA"/>
        </a:p>
      </dgm:t>
    </dgm:pt>
    <dgm:pt modelId="{471F8D69-FD9C-4415-B27E-F48BF1DD849F}">
      <dgm:prSet phldrT="[Текст]"/>
      <dgm:spPr>
        <a:solidFill>
          <a:srgbClr val="006950">
            <a:alpha val="90000"/>
          </a:srgbClr>
        </a:solidFill>
      </dgm:spPr>
      <dgm:t>
        <a:bodyPr/>
        <a:lstStyle/>
        <a:p>
          <a:r>
            <a:rPr lang="uk-UA" dirty="0"/>
            <a:t>Антропогенні загрози</a:t>
          </a:r>
        </a:p>
      </dgm:t>
    </dgm:pt>
    <dgm:pt modelId="{161FFC69-C67B-4F7B-A4E6-D045EE5B622E}" type="parTrans" cxnId="{748A36CF-D533-4360-A938-BBBA217DD888}">
      <dgm:prSet/>
      <dgm:spPr/>
      <dgm:t>
        <a:bodyPr/>
        <a:lstStyle/>
        <a:p>
          <a:endParaRPr lang="uk-UA"/>
        </a:p>
      </dgm:t>
    </dgm:pt>
    <dgm:pt modelId="{B435FCFF-2489-4609-BB8A-B649E632F45C}" type="sibTrans" cxnId="{748A36CF-D533-4360-A938-BBBA217DD888}">
      <dgm:prSet/>
      <dgm:spPr/>
      <dgm:t>
        <a:bodyPr/>
        <a:lstStyle/>
        <a:p>
          <a:endParaRPr lang="uk-UA"/>
        </a:p>
      </dgm:t>
    </dgm:pt>
    <dgm:pt modelId="{65850C10-7FCC-4D02-BEAB-D6288B620F1B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400" b="1" dirty="0">
              <a:solidFill>
                <a:srgbClr val="006950"/>
              </a:solidFill>
              <a:latin typeface="Bahnschrift Light" panose="020B0502040204020203" pitchFamily="34" charset="0"/>
            </a:rPr>
            <a:t>Незаконні рубки</a:t>
          </a:r>
        </a:p>
      </dgm:t>
    </dgm:pt>
    <dgm:pt modelId="{487E07CE-6C77-48D0-A88F-CA4BC35B4321}" type="parTrans" cxnId="{B1B5AC4F-2617-446C-937D-BE2868A1FBF7}">
      <dgm:prSet/>
      <dgm:spPr/>
      <dgm:t>
        <a:bodyPr/>
        <a:lstStyle/>
        <a:p>
          <a:endParaRPr lang="uk-UA"/>
        </a:p>
      </dgm:t>
    </dgm:pt>
    <dgm:pt modelId="{58261D1F-2F73-4D89-AE56-08470F59BA9D}" type="sibTrans" cxnId="{B1B5AC4F-2617-446C-937D-BE2868A1FBF7}">
      <dgm:prSet/>
      <dgm:spPr/>
      <dgm:t>
        <a:bodyPr/>
        <a:lstStyle/>
        <a:p>
          <a:endParaRPr lang="uk-UA"/>
        </a:p>
      </dgm:t>
    </dgm:pt>
    <dgm:pt modelId="{630B72D8-7A33-4C56-A6A5-78CA7E884367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400" b="1" dirty="0">
              <a:solidFill>
                <a:srgbClr val="006950"/>
              </a:solidFill>
              <a:latin typeface="Bahnschrift Light" panose="020B0502040204020203" pitchFamily="34" charset="0"/>
            </a:rPr>
            <a:t>Забруднення</a:t>
          </a:r>
        </a:p>
      </dgm:t>
    </dgm:pt>
    <dgm:pt modelId="{46518C1C-36B9-4865-BB1F-9856997AB9F8}" type="parTrans" cxnId="{FEAC3C92-6688-4343-A768-A76AE705FAB6}">
      <dgm:prSet/>
      <dgm:spPr/>
      <dgm:t>
        <a:bodyPr/>
        <a:lstStyle/>
        <a:p>
          <a:endParaRPr lang="uk-UA"/>
        </a:p>
      </dgm:t>
    </dgm:pt>
    <dgm:pt modelId="{AAD8EC4D-2EBB-4C0D-A97D-1E07A303CB43}" type="sibTrans" cxnId="{FEAC3C92-6688-4343-A768-A76AE705FAB6}">
      <dgm:prSet/>
      <dgm:spPr/>
      <dgm:t>
        <a:bodyPr/>
        <a:lstStyle/>
        <a:p>
          <a:endParaRPr lang="uk-UA"/>
        </a:p>
      </dgm:t>
    </dgm:pt>
    <dgm:pt modelId="{19C33A0A-9032-46E2-B88C-B58B0C6295B6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300" b="1" dirty="0">
              <a:solidFill>
                <a:srgbClr val="006950"/>
              </a:solidFill>
              <a:latin typeface="Bahnschrift Light" panose="020B0502040204020203" pitchFamily="34" charset="0"/>
            </a:rPr>
            <a:t>Зміна землекористування</a:t>
          </a:r>
        </a:p>
      </dgm:t>
    </dgm:pt>
    <dgm:pt modelId="{A40340CE-65F8-49F5-B136-88F97DE73864}" type="parTrans" cxnId="{F1B6A78A-4CC0-4B11-810A-11088B699D9D}">
      <dgm:prSet/>
      <dgm:spPr/>
      <dgm:t>
        <a:bodyPr/>
        <a:lstStyle/>
        <a:p>
          <a:endParaRPr lang="uk-UA"/>
        </a:p>
      </dgm:t>
    </dgm:pt>
    <dgm:pt modelId="{A8D07D88-B14B-49F1-8358-6D173D7BA174}" type="sibTrans" cxnId="{F1B6A78A-4CC0-4B11-810A-11088B699D9D}">
      <dgm:prSet/>
      <dgm:spPr/>
      <dgm:t>
        <a:bodyPr/>
        <a:lstStyle/>
        <a:p>
          <a:endParaRPr lang="uk-UA"/>
        </a:p>
      </dgm:t>
    </dgm:pt>
    <dgm:pt modelId="{93E00887-62FD-4E29-A675-E1EB7610C30D}">
      <dgm:prSet phldrT="[Текст]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endParaRPr lang="uk-UA" sz="2600" dirty="0"/>
        </a:p>
      </dgm:t>
    </dgm:pt>
    <dgm:pt modelId="{7CA99AE9-15A7-4649-9CB3-C5CF378CA1AD}" type="parTrans" cxnId="{B00B6057-7BDE-4768-A251-4E0F800C5120}">
      <dgm:prSet/>
      <dgm:spPr/>
      <dgm:t>
        <a:bodyPr/>
        <a:lstStyle/>
        <a:p>
          <a:endParaRPr lang="uk-UA"/>
        </a:p>
      </dgm:t>
    </dgm:pt>
    <dgm:pt modelId="{E2223591-87F3-4BD1-A61E-96D7D10587BA}" type="sibTrans" cxnId="{B00B6057-7BDE-4768-A251-4E0F800C5120}">
      <dgm:prSet/>
      <dgm:spPr/>
      <dgm:t>
        <a:bodyPr/>
        <a:lstStyle/>
        <a:p>
          <a:endParaRPr lang="uk-UA"/>
        </a:p>
      </dgm:t>
    </dgm:pt>
    <dgm:pt modelId="{D29BF61C-0623-48F6-8077-9611552F3590}">
      <dgm:prSet phldrT="[Текст]" custT="1"/>
      <dgm:spPr>
        <a:ln>
          <a:solidFill>
            <a:srgbClr val="006950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uk-UA" sz="1400" b="1" dirty="0">
              <a:solidFill>
                <a:srgbClr val="006950"/>
              </a:solidFill>
              <a:latin typeface="Bahnschrift Light" panose="020B0502040204020203" pitchFamily="34" charset="0"/>
            </a:rPr>
            <a:t>Війна</a:t>
          </a:r>
        </a:p>
      </dgm:t>
    </dgm:pt>
    <dgm:pt modelId="{0013B44A-4646-4CAC-BCEF-8E00B2FC80D2}" type="parTrans" cxnId="{56B1BFA1-4D49-4225-8C47-BDEDAB712AEB}">
      <dgm:prSet/>
      <dgm:spPr/>
      <dgm:t>
        <a:bodyPr/>
        <a:lstStyle/>
        <a:p>
          <a:endParaRPr lang="uk-UA"/>
        </a:p>
      </dgm:t>
    </dgm:pt>
    <dgm:pt modelId="{EA5CEA8F-A204-4789-921D-B49336E0D952}" type="sibTrans" cxnId="{56B1BFA1-4D49-4225-8C47-BDEDAB712AEB}">
      <dgm:prSet/>
      <dgm:spPr/>
      <dgm:t>
        <a:bodyPr/>
        <a:lstStyle/>
        <a:p>
          <a:endParaRPr lang="uk-UA"/>
        </a:p>
      </dgm:t>
    </dgm:pt>
    <dgm:pt modelId="{3DAB3A16-2062-4234-BBC0-77C3A06D96EA}" type="pres">
      <dgm:prSet presAssocID="{FB943529-CE5A-45CD-BEC4-D3803C7224FE}" presName="linearFlow" presStyleCnt="0">
        <dgm:presLayoutVars>
          <dgm:dir/>
          <dgm:animLvl val="lvl"/>
          <dgm:resizeHandles val="exact"/>
        </dgm:presLayoutVars>
      </dgm:prSet>
      <dgm:spPr/>
    </dgm:pt>
    <dgm:pt modelId="{F7403888-9D11-4D84-A88B-1750B89BF4BE}" type="pres">
      <dgm:prSet presAssocID="{471F8D69-FD9C-4415-B27E-F48BF1DD849F}" presName="composite" presStyleCnt="0"/>
      <dgm:spPr/>
    </dgm:pt>
    <dgm:pt modelId="{B20D701F-DB8D-4352-A993-BD764B13C75A}" type="pres">
      <dgm:prSet presAssocID="{471F8D69-FD9C-4415-B27E-F48BF1DD849F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CF2AE49C-51AA-49E6-B5E0-10DFA0A41686}" type="pres">
      <dgm:prSet presAssocID="{471F8D69-FD9C-4415-B27E-F48BF1DD849F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5E782B-D27D-4B09-8312-0FE09DDE0B6F}" type="presOf" srcId="{630B72D8-7A33-4C56-A6A5-78CA7E884367}" destId="{CF2AE49C-51AA-49E6-B5E0-10DFA0A41686}" srcOrd="0" destOrd="1" presId="urn:microsoft.com/office/officeart/2005/8/layout/chevron2"/>
    <dgm:cxn modelId="{B6BA243C-D9B0-4C48-8566-6961CD7E511A}" type="presOf" srcId="{93E00887-62FD-4E29-A675-E1EB7610C30D}" destId="{CF2AE49C-51AA-49E6-B5E0-10DFA0A41686}" srcOrd="0" destOrd="4" presId="urn:microsoft.com/office/officeart/2005/8/layout/chevron2"/>
    <dgm:cxn modelId="{99901741-FCA2-4892-9000-BFFEB351788C}" type="presOf" srcId="{D29BF61C-0623-48F6-8077-9611552F3590}" destId="{CF2AE49C-51AA-49E6-B5E0-10DFA0A41686}" srcOrd="0" destOrd="3" presId="urn:microsoft.com/office/officeart/2005/8/layout/chevron2"/>
    <dgm:cxn modelId="{0D265B4E-D984-4964-A2AA-1962FE9A3DD7}" type="presOf" srcId="{471F8D69-FD9C-4415-B27E-F48BF1DD849F}" destId="{B20D701F-DB8D-4352-A993-BD764B13C75A}" srcOrd="0" destOrd="0" presId="urn:microsoft.com/office/officeart/2005/8/layout/chevron2"/>
    <dgm:cxn modelId="{B1B5AC4F-2617-446C-937D-BE2868A1FBF7}" srcId="{471F8D69-FD9C-4415-B27E-F48BF1DD849F}" destId="{65850C10-7FCC-4D02-BEAB-D6288B620F1B}" srcOrd="0" destOrd="0" parTransId="{487E07CE-6C77-48D0-A88F-CA4BC35B4321}" sibTransId="{58261D1F-2F73-4D89-AE56-08470F59BA9D}"/>
    <dgm:cxn modelId="{B00B6057-7BDE-4768-A251-4E0F800C5120}" srcId="{471F8D69-FD9C-4415-B27E-F48BF1DD849F}" destId="{93E00887-62FD-4E29-A675-E1EB7610C30D}" srcOrd="4" destOrd="0" parTransId="{7CA99AE9-15A7-4649-9CB3-C5CF378CA1AD}" sibTransId="{E2223591-87F3-4BD1-A61E-96D7D10587BA}"/>
    <dgm:cxn modelId="{77972D89-D167-42C9-AE45-361EF884A27C}" type="presOf" srcId="{65850C10-7FCC-4D02-BEAB-D6288B620F1B}" destId="{CF2AE49C-51AA-49E6-B5E0-10DFA0A41686}" srcOrd="0" destOrd="0" presId="urn:microsoft.com/office/officeart/2005/8/layout/chevron2"/>
    <dgm:cxn modelId="{F1B6A78A-4CC0-4B11-810A-11088B699D9D}" srcId="{471F8D69-FD9C-4415-B27E-F48BF1DD849F}" destId="{19C33A0A-9032-46E2-B88C-B58B0C6295B6}" srcOrd="2" destOrd="0" parTransId="{A40340CE-65F8-49F5-B136-88F97DE73864}" sibTransId="{A8D07D88-B14B-49F1-8358-6D173D7BA174}"/>
    <dgm:cxn modelId="{FEAC3C92-6688-4343-A768-A76AE705FAB6}" srcId="{471F8D69-FD9C-4415-B27E-F48BF1DD849F}" destId="{630B72D8-7A33-4C56-A6A5-78CA7E884367}" srcOrd="1" destOrd="0" parTransId="{46518C1C-36B9-4865-BB1F-9856997AB9F8}" sibTransId="{AAD8EC4D-2EBB-4C0D-A97D-1E07A303CB43}"/>
    <dgm:cxn modelId="{38B2209F-C073-4399-9695-F3A12A19F3C6}" type="presOf" srcId="{FB943529-CE5A-45CD-BEC4-D3803C7224FE}" destId="{3DAB3A16-2062-4234-BBC0-77C3A06D96EA}" srcOrd="0" destOrd="0" presId="urn:microsoft.com/office/officeart/2005/8/layout/chevron2"/>
    <dgm:cxn modelId="{56B1BFA1-4D49-4225-8C47-BDEDAB712AEB}" srcId="{471F8D69-FD9C-4415-B27E-F48BF1DD849F}" destId="{D29BF61C-0623-48F6-8077-9611552F3590}" srcOrd="3" destOrd="0" parTransId="{0013B44A-4646-4CAC-BCEF-8E00B2FC80D2}" sibTransId="{EA5CEA8F-A204-4789-921D-B49336E0D952}"/>
    <dgm:cxn modelId="{748A36CF-D533-4360-A938-BBBA217DD888}" srcId="{FB943529-CE5A-45CD-BEC4-D3803C7224FE}" destId="{471F8D69-FD9C-4415-B27E-F48BF1DD849F}" srcOrd="0" destOrd="0" parTransId="{161FFC69-C67B-4F7B-A4E6-D045EE5B622E}" sibTransId="{B435FCFF-2489-4609-BB8A-B649E632F45C}"/>
    <dgm:cxn modelId="{84E284DA-C3E8-42D2-B18E-B041A4FD2753}" type="presOf" srcId="{19C33A0A-9032-46E2-B88C-B58B0C6295B6}" destId="{CF2AE49C-51AA-49E6-B5E0-10DFA0A41686}" srcOrd="0" destOrd="2" presId="urn:microsoft.com/office/officeart/2005/8/layout/chevron2"/>
    <dgm:cxn modelId="{A21E176D-C142-49EE-B997-5412208D1E4C}" type="presParOf" srcId="{3DAB3A16-2062-4234-BBC0-77C3A06D96EA}" destId="{F7403888-9D11-4D84-A88B-1750B89BF4BE}" srcOrd="0" destOrd="0" presId="urn:microsoft.com/office/officeart/2005/8/layout/chevron2"/>
    <dgm:cxn modelId="{473CF086-ECBE-4B71-B766-5A0E15C1EB77}" type="presParOf" srcId="{F7403888-9D11-4D84-A88B-1750B89BF4BE}" destId="{B20D701F-DB8D-4352-A993-BD764B13C75A}" srcOrd="0" destOrd="0" presId="urn:microsoft.com/office/officeart/2005/8/layout/chevron2"/>
    <dgm:cxn modelId="{A1CE692C-0729-4CEF-A0AE-5F1A40880F70}" type="presParOf" srcId="{F7403888-9D11-4D84-A88B-1750B89BF4BE}" destId="{CF2AE49C-51AA-49E6-B5E0-10DFA0A416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D701F-DB8D-4352-A993-BD764B13C75A}">
      <dsp:nvSpPr>
        <dsp:cNvPr id="0" name=""/>
        <dsp:cNvSpPr/>
      </dsp:nvSpPr>
      <dsp:spPr>
        <a:xfrm rot="5400000">
          <a:off x="-1084283" y="1084283"/>
          <a:ext cx="3638317" cy="1469750"/>
        </a:xfrm>
        <a:prstGeom prst="chevron">
          <a:avLst/>
        </a:prstGeom>
        <a:solidFill>
          <a:srgbClr val="006950">
            <a:alpha val="90000"/>
          </a:srgb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Природні загрози</a:t>
          </a:r>
        </a:p>
      </dsp:txBody>
      <dsp:txXfrm rot="-5400000">
        <a:off x="0" y="734875"/>
        <a:ext cx="1469750" cy="2168567"/>
      </dsp:txXfrm>
    </dsp:sp>
    <dsp:sp modelId="{CF2AE49C-51AA-49E6-B5E0-10DFA0A41686}">
      <dsp:nvSpPr>
        <dsp:cNvPr id="0" name=""/>
        <dsp:cNvSpPr/>
      </dsp:nvSpPr>
      <dsp:spPr>
        <a:xfrm rot="5400000">
          <a:off x="1120343" y="349407"/>
          <a:ext cx="2903441" cy="22046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95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400" b="1" i="0" kern="1200" dirty="0">
              <a:solidFill>
                <a:srgbClr val="006950"/>
              </a:solidFill>
              <a:latin typeface="Bahnschrift Light" panose="020B0502040204020203" pitchFamily="34" charset="0"/>
            </a:rPr>
            <a:t>Лісові пожежі</a:t>
          </a:r>
          <a:endParaRPr lang="uk-UA" sz="1400" b="1" kern="1200" dirty="0">
            <a:solidFill>
              <a:srgbClr val="006950"/>
            </a:solidFill>
            <a:latin typeface="Bahnschrift Ligh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400" b="1" kern="1200" dirty="0">
              <a:solidFill>
                <a:srgbClr val="006950"/>
              </a:solidFill>
              <a:latin typeface="Bahnschrift Light" panose="020B0502040204020203" pitchFamily="34" charset="0"/>
            </a:rPr>
            <a:t>Шкідники та хвороби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400" b="1" kern="1200" dirty="0">
              <a:solidFill>
                <a:srgbClr val="006950"/>
              </a:solidFill>
              <a:latin typeface="Bahnschrift Light" panose="020B0502040204020203" pitchFamily="34" charset="0"/>
            </a:rPr>
            <a:t>Зміни клімату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2600" kern="1200" dirty="0"/>
        </a:p>
      </dsp:txBody>
      <dsp:txXfrm rot="-5400000">
        <a:off x="1469751" y="107621"/>
        <a:ext cx="2097005" cy="2688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D701F-DB8D-4352-A993-BD764B13C75A}">
      <dsp:nvSpPr>
        <dsp:cNvPr id="0" name=""/>
        <dsp:cNvSpPr/>
      </dsp:nvSpPr>
      <dsp:spPr>
        <a:xfrm rot="5400000">
          <a:off x="-1084283" y="1084283"/>
          <a:ext cx="3638317" cy="1469750"/>
        </a:xfrm>
        <a:prstGeom prst="chevron">
          <a:avLst/>
        </a:prstGeom>
        <a:solidFill>
          <a:srgbClr val="006950">
            <a:alpha val="90000"/>
          </a:srgb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Антропогенні загрози</a:t>
          </a:r>
        </a:p>
      </dsp:txBody>
      <dsp:txXfrm rot="-5400000">
        <a:off x="0" y="734875"/>
        <a:ext cx="1469750" cy="2168567"/>
      </dsp:txXfrm>
    </dsp:sp>
    <dsp:sp modelId="{CF2AE49C-51AA-49E6-B5E0-10DFA0A41686}">
      <dsp:nvSpPr>
        <dsp:cNvPr id="0" name=""/>
        <dsp:cNvSpPr/>
      </dsp:nvSpPr>
      <dsp:spPr>
        <a:xfrm rot="5400000">
          <a:off x="1120343" y="349407"/>
          <a:ext cx="2903441" cy="22046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95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400" b="1" kern="1200" dirty="0">
              <a:solidFill>
                <a:srgbClr val="006950"/>
              </a:solidFill>
              <a:latin typeface="Bahnschrift Light" panose="020B0502040204020203" pitchFamily="34" charset="0"/>
            </a:rPr>
            <a:t>Незаконні рубки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400" b="1" kern="1200" dirty="0">
              <a:solidFill>
                <a:srgbClr val="006950"/>
              </a:solidFill>
              <a:latin typeface="Bahnschrift Light" panose="020B0502040204020203" pitchFamily="34" charset="0"/>
            </a:rPr>
            <a:t>Забруднення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300" b="1" kern="1200" dirty="0">
              <a:solidFill>
                <a:srgbClr val="006950"/>
              </a:solidFill>
              <a:latin typeface="Bahnschrift Light" panose="020B0502040204020203" pitchFamily="34" charset="0"/>
            </a:rPr>
            <a:t>Зміна землекористування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400" b="1" kern="1200" dirty="0">
              <a:solidFill>
                <a:srgbClr val="006950"/>
              </a:solidFill>
              <a:latin typeface="Bahnschrift Light" panose="020B0502040204020203" pitchFamily="34" charset="0"/>
            </a:rPr>
            <a:t>Війна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2600" kern="1200" dirty="0"/>
        </a:p>
      </dsp:txBody>
      <dsp:txXfrm rot="-5400000">
        <a:off x="1469751" y="107621"/>
        <a:ext cx="2097005" cy="2688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415F-6970-4DE4-93F1-94FEF07D0F1C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C6D6D-E986-427F-AD9C-4E9408DDBE53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E6E5-5A19-4AE7-8D4E-049C5315C9A0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580F-E35D-42E1-AF82-E41CC201EA91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8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C386C-D9A0-65ED-014A-50AF03300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CA950-D7A5-0A70-4E27-FB2A90539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4A6E0-B852-241E-739B-0B86BAC05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A513B-3CD8-F00A-A398-8C7FE270F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3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E02ED-E782-6FBF-F937-F586D70ED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BC6F9-CE78-02D2-247E-E0C017B60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CA3EE-D680-5634-B7D9-E155BA7A5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25C7-20EB-1BE4-4FA6-6997BA4E2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6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51081-8B4F-9685-504C-0BA9716A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915E7-C7DB-CDB9-3A7A-6B9C74B82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AA46E-BD7D-CEF6-1F1D-A7A6BB44E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427F8-E819-725E-EB48-E00EF0F51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0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7A0A9-3927-A0A7-1BFD-40ABFEDE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7C096-25E9-A12E-2168-86DB8F1A9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CFDE8-0F26-12C4-1D4B-EBD553D05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4C000-CC77-2479-F049-AD3790392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4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89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432AC-0D9E-7A10-70B7-35F4BE22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94683-D208-023F-11C0-3F095B5ED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1D838-DC42-0CE1-5587-616C790B7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7A1F9-A1EE-1F06-27A6-D22BDDC11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7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14409-78F8-A6D6-A7EA-37EBE64E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F8DED-95BC-AC37-55EB-AD71BA729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95402-393A-9C5E-D8C3-510161D6D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FDA2A-1C26-AD02-A7E3-113207B7F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4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186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043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9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3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352414-3211-CEB2-31A1-11097989D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34" y="723900"/>
            <a:ext cx="3503757" cy="53164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A26D20-54E1-2490-0D75-F08BCB7D3BF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2232" y="2053087"/>
            <a:ext cx="5903332" cy="3987230"/>
          </a:xfrm>
        </p:spPr>
        <p:txBody>
          <a:bodyPr anchor="t"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8A376F-AF56-AABE-DFA3-DE5A8C899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5467" y="723900"/>
            <a:ext cx="579059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9D420-BBEC-E7C6-7E76-FB9791C7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0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520" y="776873"/>
            <a:ext cx="5854182" cy="30705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202" y="4088927"/>
            <a:ext cx="5842218" cy="18805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41CC69-A0B0-C1BE-2165-D8AD1B7D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57867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54A957-6A3F-2C34-A453-905FBAE7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7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592" y="976997"/>
            <a:ext cx="11000208" cy="12399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36CFB-FEC9-D3FB-01C8-D0AF64ED3A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592" y="2244725"/>
            <a:ext cx="7814185" cy="4233713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7EDA23-301F-47EE-3683-0B3206D8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AC3921-F10C-2A33-F8DF-3B42EE1E3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10102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76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46" y="983901"/>
            <a:ext cx="5724786" cy="119858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C6D5E5-DE84-EC37-75DB-50DB75B5CD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0520" y="2244725"/>
            <a:ext cx="5724786" cy="379568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723899"/>
            <a:ext cx="4876800" cy="5316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41CC69-A0B0-C1BE-2165-D8AD1B7D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57867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47C2FA-8BD9-36BF-787A-3B3C4847B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6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0172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9146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7514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7822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652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7046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63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4262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  <p:sldLayoutId id="2147483722" r:id="rId15"/>
    <p:sldLayoutId id="2147483726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  <a:lumOff val="5000"/>
            </a:schemeClr>
          </a:fgClr>
          <a:bgClr>
            <a:srgbClr val="0069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1EA911-7F6B-B6AD-435F-B9571FE7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4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2DA2C-7402-E87A-25BB-144CF2A01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30" y="927342"/>
            <a:ext cx="1906125" cy="1900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74F12-6604-9F82-2E16-DE03B39A80BF}"/>
              </a:ext>
            </a:extLst>
          </p:cNvPr>
          <p:cNvSpPr txBox="1"/>
          <p:nvPr/>
        </p:nvSpPr>
        <p:spPr>
          <a:xfrm>
            <a:off x="1763086" y="347581"/>
            <a:ext cx="866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Bahnschrift Light" panose="020B0502040204020203" pitchFamily="34" charset="0"/>
              </a:rPr>
              <a:t>ЧОРНОБИЛЬСЬКИЙ РАДІАЦІЙНО-ЕКОЛОГІЧНИЙ БІОСФЕРНИИЙ ЗАПОВІДНИК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86" y="3038224"/>
            <a:ext cx="10402349" cy="1778467"/>
          </a:xfrm>
        </p:spPr>
        <p:txBody>
          <a:bodyPr>
            <a:normAutofit fontScale="90000"/>
          </a:bodyPr>
          <a:lstStyle/>
          <a:p>
            <a:pPr algn="ctr"/>
            <a:br>
              <a:rPr lang="uk-UA" dirty="0">
                <a:latin typeface="Arial Black" panose="020B0A04020102020204" pitchFamily="34" charset="0"/>
              </a:rPr>
            </a:br>
            <a:r>
              <a:rPr lang="uk-UA" sz="4800" b="1" dirty="0">
                <a:latin typeface="Bahnschrift Light" panose="020B0502040204020203" pitchFamily="34" charset="0"/>
              </a:rPr>
              <a:t>21 березня – </a:t>
            </a:r>
            <a:br>
              <a:rPr lang="uk-UA" sz="4800" b="1" dirty="0">
                <a:latin typeface="Bahnschrift Light" panose="020B0502040204020203" pitchFamily="34" charset="0"/>
              </a:rPr>
            </a:br>
            <a:r>
              <a:rPr lang="uk-UA" sz="4800" b="1" dirty="0">
                <a:latin typeface="Bahnschrift Light" panose="020B0502040204020203" pitchFamily="34" charset="0"/>
              </a:rPr>
              <a:t>Міжнародний день лісів</a:t>
            </a:r>
            <a:endParaRPr lang="en-US" sz="48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8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  <a:lumOff val="5000"/>
            </a:schemeClr>
          </a:fgClr>
          <a:bgClr>
            <a:srgbClr val="006950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080047-21F7-9A95-0EE8-FFAD3E495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A07BC6-E771-1443-3031-3204197D9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49"/>
          <a:stretch/>
        </p:blipFill>
        <p:spPr>
          <a:xfrm>
            <a:off x="20804" y="24517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4F742-1DB6-2CA9-2B60-DC5FF1D0508C}"/>
              </a:ext>
            </a:extLst>
          </p:cNvPr>
          <p:cNvSpPr txBox="1"/>
          <p:nvPr/>
        </p:nvSpPr>
        <p:spPr>
          <a:xfrm>
            <a:off x="2385576" y="3141625"/>
            <a:ext cx="7927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atin typeface="Bahnschrift Light" panose="020B0502040204020203" pitchFamily="34" charset="0"/>
              </a:rPr>
              <a:t>ДБАЙМО ПРО ЛІСИ РАЗОМ!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E5F3A9-26AC-5CA9-4FDE-A437476A2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722" y="5247313"/>
            <a:ext cx="1530991" cy="1530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9AC0C2-FA3E-F15A-22B0-1FAD4119BB54}"/>
              </a:ext>
            </a:extLst>
          </p:cNvPr>
          <p:cNvSpPr txBox="1"/>
          <p:nvPr/>
        </p:nvSpPr>
        <p:spPr>
          <a:xfrm>
            <a:off x="7810324" y="5242903"/>
            <a:ext cx="283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Bahnschrift SemiBold SemiConden" panose="020B0502040204020203" pitchFamily="34" charset="0"/>
              </a:rPr>
              <a:t>Більше презентацій тут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433C13-5BC8-B993-C202-1DE266AE6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18566">
            <a:off x="10069440" y="5424867"/>
            <a:ext cx="487464" cy="4899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E1048A-8FE1-1C99-0C0D-C66AD4EE4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033" y="951966"/>
            <a:ext cx="1831933" cy="1826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3B820C-05FF-7F0C-F3A4-C181EE936CCF}"/>
              </a:ext>
            </a:extLst>
          </p:cNvPr>
          <p:cNvSpPr txBox="1"/>
          <p:nvPr/>
        </p:nvSpPr>
        <p:spPr>
          <a:xfrm>
            <a:off x="1763086" y="347581"/>
            <a:ext cx="866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Bahnschrift Light" panose="020B0502040204020203" pitchFamily="34" charset="0"/>
              </a:rPr>
              <a:t>ЧОРНОБИЛЬСЬКИЙ РАДІАЦІЙНО-ЕКОЛОГІЧНИЙ БІОСФЕРНИИЙ ЗАПОВІДНИК</a:t>
            </a:r>
          </a:p>
        </p:txBody>
      </p:sp>
    </p:spTree>
    <p:extLst>
      <p:ext uri="{BB962C8B-B14F-4D97-AF65-F5344CB8AC3E}">
        <p14:creationId xmlns:p14="http://schemas.microsoft.com/office/powerpoint/2010/main" val="361858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243AA-A570-5533-577C-6CF74FAD07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0" y="1005543"/>
            <a:ext cx="5999164" cy="5268531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 свято було запроваджене Генеральною Асамблеєю ООН у </a:t>
            </a:r>
            <a:r>
              <a:rPr kumimoji="0" lang="uk-UA" sz="17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 році</a:t>
            </a:r>
            <a:r>
              <a:rPr kumimoji="0" lang="uk-UA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щоб підкреслити важливість лісів та закликати до їхнього збереження.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Чому це важливо? </a:t>
            </a:r>
            <a:r>
              <a:rPr kumimoji="0" lang="uk-UA" sz="17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Ліси покривають близько 31% поверхні Землі </a:t>
            </a:r>
            <a:r>
              <a:rPr kumimoji="0" lang="uk-UA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 відіграють ключову роль у підтримці біорізноманіття, регулюванні клімату та забезпеченні людей ресурсами, такими як кисень, деревина та ліки, їжа.</a:t>
            </a:r>
            <a:endParaRPr lang="uk-UA" sz="1900" b="1" i="1" u="sng" kern="1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700" b="1" kern="1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 свята </a:t>
            </a:r>
            <a:r>
              <a:rPr lang="uk-UA" sz="1700" kern="1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покращення поінформованості людства щодо цінності дерев і лісів, заклик до реалізації заходів з відновлення і захисту лісу, залучення до розумного використання природних ресурсів.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700" b="1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2025 року – Ліси і продовольство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0E059-074A-61CD-53C5-8AE5FF0B0346}"/>
              </a:ext>
            </a:extLst>
          </p:cNvPr>
          <p:cNvSpPr txBox="1"/>
          <p:nvPr/>
        </p:nvSpPr>
        <p:spPr>
          <a:xfrm>
            <a:off x="3394745" y="0"/>
            <a:ext cx="5670958" cy="6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kern="10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Чому цей день важливий?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3042D3-F0AE-C504-B530-E6DF5982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1" y="756636"/>
            <a:ext cx="4009907" cy="5344728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Швидкий перехід до слайда 7">
                <a:extLst>
                  <a:ext uri="{FF2B5EF4-FFF2-40B4-BE49-F238E27FC236}">
                    <a16:creationId xmlns:a16="http://schemas.microsoft.com/office/drawing/2014/main" id="{43EBEC6F-611F-DE21-6F1D-6F67880893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5130950"/>
                  </p:ext>
                </p:extLst>
              </p:nvPr>
            </p:nvGraphicFramePr>
            <p:xfrm>
              <a:off x="2444903" y="5950447"/>
              <a:ext cx="3048000" cy="1714500"/>
            </p:xfrm>
            <a:graphic>
              <a:graphicData uri="http://schemas.microsoft.com/office/powerpoint/2016/slidezoom">
                <pslz:sldZm>
                  <pslz:sldZmObj sldId="333" cId="918817140">
                    <pslz:zmPr id="{4C99CFB4-D9BD-42C8-AA5B-236EBE67216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Швидкий перехід до слайда 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3EBEC6F-611F-DE21-6F1D-6F67880893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4903" y="595044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881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D12537F0-84D5-9330-635B-A37D27EEE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2081" y="136811"/>
            <a:ext cx="5282192" cy="545122"/>
          </a:xfrm>
        </p:spPr>
        <p:txBody>
          <a:bodyPr>
            <a:noAutofit/>
          </a:bodyPr>
          <a:lstStyle/>
          <a:p>
            <a:pPr algn="ctr"/>
            <a:r>
              <a:rPr lang="uk-UA" sz="3600" cap="all" spc="30" dirty="0">
                <a:solidFill>
                  <a:srgbClr val="006950"/>
                </a:solidFill>
                <a:latin typeface="Bahnschrift SemiBold SemiConden" panose="020B0502040204020203" pitchFamily="34" charset="0"/>
                <a:ea typeface="+mj-ea"/>
                <a:cs typeface="Times New Roman" panose="02020603050405020304" pitchFamily="18" charset="0"/>
              </a:rPr>
              <a:t>типи лісів</a:t>
            </a:r>
            <a:endParaRPr lang="uk-UA" sz="3600" dirty="0">
              <a:solidFill>
                <a:srgbClr val="00695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2A4BB-EBAC-A965-82D8-1198A802B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520" y="843174"/>
            <a:ext cx="11190846" cy="5305955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5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Ліси займають цілу третину всієї суші нашої планети</a:t>
            </a:r>
            <a:r>
              <a:rPr lang="uk-UA" sz="15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мають неабиякий вплив на стан навколишнього середовища.</a:t>
            </a:r>
            <a:r>
              <a:rPr lang="uk-UA" sz="15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5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 екосистема, що поєднує у собі різні структурні елементи, такі як деревна та чагарникова рослинність з відповідним їй тваринним світом, мікроорганізмами, ґрунтами. Ліси відіграють важливу роль у підтримці клімату та біорізноманіття.</a:t>
            </a:r>
            <a:endParaRPr lang="uk-UA" sz="1500" b="1" kern="100" dirty="0">
              <a:solidFill>
                <a:srgbClr val="000000"/>
              </a:solidFill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500" b="1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типи лісів:</a:t>
            </a:r>
            <a:endParaRPr lang="uk-UA" sz="1500" kern="100" dirty="0">
              <a:solidFill>
                <a:srgbClr val="000000"/>
              </a:solidFill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uk-UA" sz="1500" kern="100" dirty="0">
              <a:solidFill>
                <a:srgbClr val="000000"/>
              </a:solidFill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41DE2-1E04-BCDD-5770-8991998B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ED1C29-4072-68E9-F34C-540BCAEDE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3" y="2551176"/>
            <a:ext cx="2704276" cy="17556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4D4AA-9E64-74E8-9491-E50A8BE6B51E}"/>
              </a:ext>
            </a:extLst>
          </p:cNvPr>
          <p:cNvSpPr txBox="1"/>
          <p:nvPr/>
        </p:nvSpPr>
        <p:spPr>
          <a:xfrm>
            <a:off x="400520" y="4468065"/>
            <a:ext cx="2770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b="1" i="0" dirty="0">
                <a:solidFill>
                  <a:srgbClr val="006950"/>
                </a:solidFill>
                <a:effectLst/>
                <a:latin typeface="Bahnschrift Light" panose="020B0502040204020203" pitchFamily="34" charset="0"/>
              </a:rPr>
              <a:t>Тропічні ліси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— це густі зарості дерев і інших рослин, поширених у низинних областях тропіків земної кулі. Тропічні ліси є в Австралії, Індокитаї, Індії, на Малайському півострові, у районі Ост-Індії, в Центральній і Західній Африці, а також у Центральній і Південній Америці.</a:t>
            </a:r>
            <a:endParaRPr lang="uk-UA" sz="1200" dirty="0">
              <a:latin typeface="Bahnschrift Light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54E442-E28E-7DF6-17AB-BC083C9F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34" y="2543441"/>
            <a:ext cx="2629949" cy="17633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E476AA-25A3-B385-5B30-37D59041234E}"/>
              </a:ext>
            </a:extLst>
          </p:cNvPr>
          <p:cNvSpPr txBox="1"/>
          <p:nvPr/>
        </p:nvSpPr>
        <p:spPr>
          <a:xfrm>
            <a:off x="3171039" y="4481575"/>
            <a:ext cx="2785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Хвойні</a:t>
            </a:r>
            <a:r>
              <a:rPr lang="uk-UA" sz="1200" b="1" i="0" dirty="0">
                <a:solidFill>
                  <a:srgbClr val="006950"/>
                </a:solidFill>
                <a:effectLst/>
                <a:latin typeface="Bahnschrift Light" panose="020B0502040204020203" pitchFamily="34" charset="0"/>
              </a:rPr>
              <a:t> ліси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— складаються майже винятково з дерев хвойних порід. Значна частина хвойних лісів розташована в холодному кліматі північних широт, але зустрічаються й в інших частинах планети. У Центральній Європі ними вкриті багато гірських масивів. </a:t>
            </a:r>
            <a:endParaRPr lang="uk-UA" sz="1200" dirty="0">
              <a:latin typeface="Bahnschrift Light" panose="020B05020402040202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4851D1-BF8A-6988-99FF-DAD16AB5E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378" y="2551176"/>
            <a:ext cx="2698051" cy="17633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27C7EF-A1FB-39C2-CC43-F92EDFF84A6C}"/>
              </a:ext>
            </a:extLst>
          </p:cNvPr>
          <p:cNvSpPr txBox="1"/>
          <p:nvPr/>
        </p:nvSpPr>
        <p:spPr>
          <a:xfrm>
            <a:off x="6024285" y="4445166"/>
            <a:ext cx="2785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b="1" i="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cs typeface="poppins" panose="00000500000000000000" pitchFamily="2" charset="0"/>
              </a:rPr>
              <a:t>Листяні ліси </a:t>
            </a:r>
            <a:r>
              <a:rPr lang="uk-UA" sz="1200" b="0" i="0" dirty="0">
                <a:solidFill>
                  <a:srgbClr val="1F1F1F"/>
                </a:solidFill>
                <a:effectLst/>
                <a:latin typeface="Bahnschrift Light" panose="020B0502040204020203" pitchFamily="34" charset="0"/>
                <a:cs typeface="poppins" panose="00000500000000000000" pitchFamily="2" charset="0"/>
              </a:rPr>
              <a:t>— </a:t>
            </a:r>
            <a:r>
              <a:rPr lang="uk-UA" sz="1200" b="0" i="0" dirty="0">
                <a:solidFill>
                  <a:srgbClr val="040C28"/>
                </a:solidFill>
                <a:effectLst/>
                <a:latin typeface="Bahnschrift Light" panose="020B0502040204020203" pitchFamily="34" charset="0"/>
                <a:cs typeface="poppins" panose="00000500000000000000" pitchFamily="2" charset="0"/>
              </a:rPr>
              <a:t>ліс, що складається з листяних порід дерев та чагарників</a:t>
            </a:r>
            <a:r>
              <a:rPr lang="uk-UA" sz="1200" b="0" i="0" dirty="0">
                <a:solidFill>
                  <a:srgbClr val="1F1F1F"/>
                </a:solidFill>
                <a:effectLst/>
                <a:latin typeface="Bahnschrift Light" panose="020B0502040204020203" pitchFamily="34" charset="0"/>
                <a:cs typeface="poppins" panose="00000500000000000000" pitchFamily="2" charset="0"/>
              </a:rPr>
              <a:t>. Також називають листопадним або </a:t>
            </a:r>
            <a:r>
              <a:rPr lang="uk-UA" sz="1200" b="0" i="0" dirty="0" err="1">
                <a:solidFill>
                  <a:srgbClr val="1F1F1F"/>
                </a:solidFill>
                <a:effectLst/>
                <a:latin typeface="Bahnschrift Light" panose="020B0502040204020203" pitchFamily="34" charset="0"/>
                <a:cs typeface="poppins" panose="00000500000000000000" pitchFamily="2" charset="0"/>
              </a:rPr>
              <a:t>літньозеленим</a:t>
            </a:r>
            <a:r>
              <a:rPr lang="uk-UA" sz="1200" b="0" i="0" dirty="0">
                <a:solidFill>
                  <a:srgbClr val="1F1F1F"/>
                </a:solidFill>
                <a:effectLst/>
                <a:latin typeface="Bahnschrift Light" panose="020B0502040204020203" pitchFamily="34" charset="0"/>
                <a:cs typeface="poppins" panose="00000500000000000000" pitchFamily="2" charset="0"/>
              </a:rPr>
              <a:t> за характерне щорічне скидання листя перед настанням холодів.</a:t>
            </a:r>
            <a:endParaRPr lang="uk-UA" sz="1200" dirty="0">
              <a:latin typeface="Bahnschrift Light" panose="020B05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02388B-3B18-9348-5786-D638C7B58716}"/>
              </a:ext>
            </a:extLst>
          </p:cNvPr>
          <p:cNvSpPr txBox="1"/>
          <p:nvPr/>
        </p:nvSpPr>
        <p:spPr>
          <a:xfrm>
            <a:off x="9005979" y="4330337"/>
            <a:ext cx="2785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1200" b="1" i="0" dirty="0" err="1">
                <a:solidFill>
                  <a:srgbClr val="006950"/>
                </a:solidFill>
                <a:effectLst/>
                <a:latin typeface="Bahnschrift Light" panose="020B0502040204020203" pitchFamily="34" charset="0"/>
              </a:rPr>
              <a:t>Мішані</a:t>
            </a:r>
            <a:r>
              <a:rPr lang="ru-RU" sz="1200" b="1" i="0" dirty="0">
                <a:solidFill>
                  <a:srgbClr val="006950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1" i="0" dirty="0" err="1">
                <a:solidFill>
                  <a:srgbClr val="006950"/>
                </a:solidFill>
                <a:effectLst/>
                <a:latin typeface="Bahnschrift Light" panose="020B0502040204020203" pitchFamily="34" charset="0"/>
              </a:rPr>
              <a:t>ліси</a:t>
            </a:r>
            <a:r>
              <a:rPr lang="ru-RU" sz="1200" b="1" i="0" dirty="0">
                <a:solidFill>
                  <a:srgbClr val="006950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–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це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природна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зона, в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якій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одночасно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ростуть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хвойні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та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листяні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дерева.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Такий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тип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лісу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є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перехідним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між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хвойними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і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широколистяними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ru-RU" sz="1200" b="0" i="0" dirty="0" err="1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лісами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.</a:t>
            </a:r>
            <a:endParaRPr lang="uk-UA" sz="1200" b="0" i="0" dirty="0">
              <a:solidFill>
                <a:srgbClr val="202122"/>
              </a:solidFill>
              <a:effectLst/>
              <a:latin typeface="Bahnschrift Light" panose="020B0502040204020203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CF9B7C-8BE8-49AA-CEF0-748F0F527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485" y="2543441"/>
            <a:ext cx="2656696" cy="17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CD627-9012-7096-3762-6ED52B2D6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EF9D1-D7A3-DB1E-AA8E-7458C000A3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177" y="1005543"/>
            <a:ext cx="5125674" cy="5268531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sz="16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Екологічна роль:</a:t>
            </a:r>
            <a:r>
              <a:rPr lang="uk-UA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виробляють кисень та поглинають 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CO₂</a:t>
            </a:r>
            <a:r>
              <a:rPr lang="uk-UA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регулюють температуру та рівень вологості, захищають ґрунти від ерозії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sz="16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Біологічна роль: </a:t>
            </a:r>
            <a:r>
              <a:rPr lang="uk-UA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 домівкою для 80% наземних видів тварин, зберігають рідкісні та зникаючі види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sz="16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Економічна роль: </a:t>
            </a:r>
            <a:r>
              <a:rPr lang="uk-UA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джерело деревини, ліків та продуктів харчування, </a:t>
            </a:r>
            <a:r>
              <a:rPr lang="uk-UA" sz="1600" kern="1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uk-UA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обочі місця для мільйонів людей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sz="16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Кліматична роль: </a:t>
            </a:r>
            <a:r>
              <a:rPr lang="uk-UA" sz="1600" kern="1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зберігають питну воду, запобігають посухам та повеням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4DCF4-39B7-BB35-F60E-55F065D22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14139-2B7B-C71C-5DC6-EE755F8C0AB7}"/>
              </a:ext>
            </a:extLst>
          </p:cNvPr>
          <p:cNvSpPr txBox="1"/>
          <p:nvPr/>
        </p:nvSpPr>
        <p:spPr>
          <a:xfrm>
            <a:off x="3556963" y="0"/>
            <a:ext cx="4924307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kern="100" dirty="0">
                <a:solidFill>
                  <a:srgbClr val="00695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uk-UA" sz="3600" b="1" kern="10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оль лісу у житті людини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E9F84C-44A2-8CB0-5AD7-0C03A9A6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51" y="777883"/>
            <a:ext cx="2938719" cy="16890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A01C30-98B8-270E-1622-86983A6A5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146"/>
          <a:stretch/>
        </p:blipFill>
        <p:spPr>
          <a:xfrm>
            <a:off x="9053636" y="1937499"/>
            <a:ext cx="2137278" cy="22315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1A65B8-1428-0686-112F-F2C90D070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134" y="3190081"/>
            <a:ext cx="2773736" cy="15941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465D11-DBE8-41CE-99AA-2A1332CA0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3636" y="4472176"/>
            <a:ext cx="2358187" cy="1568271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2239D45E-A6D1-AF66-71ED-5B372180C96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905850" y="1531045"/>
            <a:ext cx="380301" cy="91341"/>
          </a:xfrm>
          <a:prstGeom prst="straightConnector1">
            <a:avLst/>
          </a:prstGeom>
          <a:ln>
            <a:solidFill>
              <a:srgbClr val="0069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712A67E1-D918-DB33-AD07-69F8F64D2813}"/>
              </a:ext>
            </a:extLst>
          </p:cNvPr>
          <p:cNvCxnSpPr/>
          <p:nvPr/>
        </p:nvCxnSpPr>
        <p:spPr>
          <a:xfrm>
            <a:off x="5696125" y="2533475"/>
            <a:ext cx="3254046" cy="184558"/>
          </a:xfrm>
          <a:prstGeom prst="straightConnector1">
            <a:avLst/>
          </a:prstGeom>
          <a:ln>
            <a:solidFill>
              <a:srgbClr val="0069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>
            <a:extLst>
              <a:ext uri="{FF2B5EF4-FFF2-40B4-BE49-F238E27FC236}">
                <a16:creationId xmlns:a16="http://schemas.microsoft.com/office/drawing/2014/main" id="{7C076AEE-D4E2-3C24-21FE-2CF62D3C9F53}"/>
              </a:ext>
            </a:extLst>
          </p:cNvPr>
          <p:cNvCxnSpPr>
            <a:cxnSpLocks/>
          </p:cNvCxnSpPr>
          <p:nvPr/>
        </p:nvCxnSpPr>
        <p:spPr>
          <a:xfrm>
            <a:off x="5443093" y="3327607"/>
            <a:ext cx="1008041" cy="235417"/>
          </a:xfrm>
          <a:prstGeom prst="straightConnector1">
            <a:avLst/>
          </a:prstGeom>
          <a:ln>
            <a:solidFill>
              <a:srgbClr val="0069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7F0428EB-01A0-DA1D-745F-63AE6F409135}"/>
              </a:ext>
            </a:extLst>
          </p:cNvPr>
          <p:cNvCxnSpPr/>
          <p:nvPr/>
        </p:nvCxnSpPr>
        <p:spPr>
          <a:xfrm>
            <a:off x="4017482" y="4286216"/>
            <a:ext cx="4730509" cy="788565"/>
          </a:xfrm>
          <a:prstGeom prst="straightConnector1">
            <a:avLst/>
          </a:prstGeom>
          <a:ln>
            <a:solidFill>
              <a:srgbClr val="0069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6F81BEA-F5E6-7205-839E-72E23C882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9723"/>
          <a:stretch/>
        </p:blipFill>
        <p:spPr>
          <a:xfrm>
            <a:off x="780177" y="4542819"/>
            <a:ext cx="8273459" cy="15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13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31E67-0691-DB15-F0CD-1DE95984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1859F49-CE83-2BCD-9F30-8C6715FD0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3240" y="204240"/>
            <a:ext cx="8856104" cy="38686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kern="10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ліси</a:t>
            </a:r>
            <a:r>
              <a:rPr lang="uk-UA" sz="2800" b="1" kern="100" dirty="0">
                <a:solidFill>
                  <a:srgbClr val="00695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продовольчої безпеки та харчування</a:t>
            </a:r>
            <a:endParaRPr lang="uk-UA" sz="2800" kern="100" dirty="0">
              <a:solidFill>
                <a:srgbClr val="006950"/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160D7EB5-AF5C-616D-7FB9-6891BEB98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9329" y="738231"/>
            <a:ext cx="8022672" cy="5553512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2025 році темою Дня є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ліси та продукти харчування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що визначає вирішальну роль лісів у продовольчій безпеці, харчуванні та засобах існування.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Окрім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продовольством, паливом, доходом і робочими місцями, ліси підтримують родючість ґрунту, захищають водні ресурси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є середовищем існування для біорізноманіття. Вони мають важливе значення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виживання залежних від лісів спільнот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зокрема корінних народів, і сприяють пом’якшенню кліматичних змін шляхом накопичення вуглецю.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2024 році в усьому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 голодували від 713 до 757 мільйонів людей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Оскільки до 2050 року чисельність населення планети перевищить дев’ять мільярдів людей, світове сільськогосподарське виробництво повинно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збільшитися приблизно на 60 відсотків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щоб задовольнити світові потреби в продовольстві.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Ліси є джерелом існування для мільйонів сімей. Вони забезпечують основні продукти харчування, такі як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фрукти, насіння, коріння та дике м’ясо, основні ресурси для корінних і сільських громад.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Ліси є </a:t>
            </a:r>
            <a:r>
              <a:rPr lang="uk-UA" sz="1200" kern="1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життєво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важливим джерелом енергії, забезпечують деревину для приготування їжі, відіграють ключову роль у сільському господарстві, впливаючи на збагачення ґрунту, регулювання клімату та збереження біорізноманіття. 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Крім того, лісові вододіли забезпечують прісною водою понад 85% великих міст світу. У кризових ситуаціях ліси стають економічним і продовольчим порятунком, забезпечуючи до 20% сімейного доходу в сільській місцевості, гарантуючи здорове харчування.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 ці екосистеми знаходяться в небезпеці. Щороку ми втрачаємо 10 мільйонів гектарів через вирубку лісів і приблизно 70 мільйонів гектарів постраждали від пожеж.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Захист і відновлення наших лісів є терміновим і необхідним: від них залежить добробут планети та майбутніх поколінь.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uk-UA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8FCC01-41A9-1591-3B2A-8DBB263B3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32" r="8399"/>
          <a:stretch/>
        </p:blipFill>
        <p:spPr>
          <a:xfrm>
            <a:off x="511730" y="1283515"/>
            <a:ext cx="3523376" cy="393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7C7BF9-2E5E-0BA7-02E9-B5881BA4AA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6697"/>
          <a:stretch/>
        </p:blipFill>
        <p:spPr>
          <a:xfrm>
            <a:off x="0" y="4278385"/>
            <a:ext cx="12192000" cy="2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39AC9-276B-7FE2-FE71-EA49990E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4AE3ED-CA87-3B2F-8F08-81D8D01A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44" y="2130804"/>
            <a:ext cx="2254512" cy="40114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D16EC3-AEBB-EF19-5B6D-A0426E433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7973" y="195045"/>
            <a:ext cx="6596054" cy="49529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00695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Сучасні загрози для лісів</a:t>
            </a:r>
            <a:endParaRPr lang="en-US" sz="2800" b="1" dirty="0">
              <a:solidFill>
                <a:srgbClr val="00695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F7C96-6609-7345-592C-CA39756DB3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506" y="879231"/>
            <a:ext cx="10461072" cy="5161178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14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Ліс — це природне джерело їжі, сировини та кисню для людини. Проте останнім часом людство використовує ліси так активно, що вони не встигають відновлюватись. Це загрожує планеті зникненням не лише лісових рослин, а й багатьох видів інших організмів і природних угруповань взагалі. Вирубування й знищення лісів також призводить до повеней і збіднення родючих ґрунтів, що поступово призводить до </a:t>
            </a:r>
            <a:r>
              <a:rPr lang="uk-UA" sz="1400" kern="1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опустелювання</a:t>
            </a:r>
            <a:r>
              <a:rPr lang="uk-UA" sz="14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400" kern="1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1400" b="1" kern="100" dirty="0">
                <a:solidFill>
                  <a:srgbClr val="00695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Загрози для лісів виникають через ряд факторів, як природних, так і антропогенних: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uk-UA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uk-UA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083F33B5-35D1-2A7B-9ED1-5848B1FAD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A9D66CF-3B32-C321-5732-A02B34249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042005"/>
              </p:ext>
            </p:extLst>
          </p:nvPr>
        </p:nvGraphicFramePr>
        <p:xfrm>
          <a:off x="847289" y="2340452"/>
          <a:ext cx="3674377" cy="3638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8070776-3B8B-20B6-E7CB-487F4C0F44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782283"/>
              </p:ext>
            </p:extLst>
          </p:nvPr>
        </p:nvGraphicFramePr>
        <p:xfrm>
          <a:off x="7633984" y="2402092"/>
          <a:ext cx="3674377" cy="3638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BC454E-6A23-21AF-FACC-2087596088B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59816" b="14251"/>
          <a:stretch/>
        </p:blipFill>
        <p:spPr>
          <a:xfrm>
            <a:off x="1920379" y="4577883"/>
            <a:ext cx="7861183" cy="17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BF5439E-A994-3EE5-80B8-64D8C5A92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835" y="246185"/>
            <a:ext cx="6593998" cy="38686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kern="100" dirty="0">
                <a:solidFill>
                  <a:srgbClr val="00695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наслідки знищення</a:t>
            </a:r>
            <a:r>
              <a:rPr lang="uk-UA" sz="2800" b="1" kern="10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ЛІСІВ</a:t>
            </a:r>
            <a:endParaRPr lang="uk-UA" sz="2800" kern="100" dirty="0">
              <a:solidFill>
                <a:srgbClr val="006950"/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D5FF0C52-0A5C-D2E2-6605-0DCC0E0DC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85" y="732504"/>
            <a:ext cx="10694590" cy="5392992"/>
          </a:xfrm>
        </p:spPr>
        <p:txBody>
          <a:bodyPr>
            <a:noAutofit/>
          </a:bodyPr>
          <a:lstStyle/>
          <a:p>
            <a:pPr marL="171450" indent="-17145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Кліматичний дисбаланс і зміна клімату: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знищення лісів призводить до нестабільності температури атмосфери, більш сухого клімату, ускладнює екологічні умови, що призводить до зміни клімату. Втрата та деградація лісів є як причиною, так і наслідком зміни клімату. </a:t>
            </a:r>
          </a:p>
          <a:p>
            <a:pPr marL="171450" indent="-17145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Зростання глобального потепління: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дерева використовують парникові гази для відновлення балансу в атмосфері. З продовженням знищення лісів частка парникових газів в атмосфері зросла, що посилює наші проблеми із глобальним потеплінням.</a:t>
            </a:r>
          </a:p>
          <a:p>
            <a:pPr marL="171450" indent="-17145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Збільшення викидів парникових газів: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ліси допомагають зменшити викиди вуглекислого газу та інших токсичних парникових газів. Однак, коли їх розрізають, спалюють або іншим чином видобувають, вони стають джерелом вуглецю.</a:t>
            </a:r>
          </a:p>
          <a:p>
            <a:pPr marL="171450" indent="-17145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Ерозія </a:t>
            </a:r>
            <a:r>
              <a:rPr lang="uk-UA" sz="1200" b="1" i="0" dirty="0" err="1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грунтів</a:t>
            </a: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: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дерева мають вирішальне значення для місцевого кругообігу води, оскільки вони продовжують повертати водяну пару в атмосферу. </a:t>
            </a:r>
            <a:r>
              <a:rPr lang="uk-UA" sz="1200" b="0" i="0" dirty="0" err="1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Грунт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 залишається вологим, оскільки дощова вода просочується крізь ґрунт. Без дерев часто виникає ерозія, яка затягує землю в найближчі річки та струмки. </a:t>
            </a:r>
          </a:p>
          <a:p>
            <a:pPr marL="171450" indent="-171450" algn="just"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Повені: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під час дощу дерева поглинають і зберігають велику кількість води за допомогою свого коріння. При їх зрізанні порушується потік води, і </a:t>
            </a:r>
            <a:r>
              <a:rPr lang="uk-UA" sz="1200" b="0" i="0" dirty="0" err="1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грунт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 втрачає здатність утримувати воду. Це викликає повені в одних регіонах і посухи в інших.</a:t>
            </a:r>
          </a:p>
          <a:p>
            <a:pPr marL="171450" indent="-17145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dirty="0">
                <a:solidFill>
                  <a:srgbClr val="006950"/>
                </a:solidFill>
                <a:latin typeface="Bahnschrift SemiBold SemiConden" panose="020B0502040204020203" pitchFamily="34" charset="0"/>
              </a:rPr>
              <a:t>Продовольча безпека: </a:t>
            </a:r>
            <a:r>
              <a:rPr lang="uk-UA" sz="1200" dirty="0">
                <a:solidFill>
                  <a:srgbClr val="4A4A4A"/>
                </a:solidFill>
                <a:latin typeface="Bahnschrift Light" panose="020B0502040204020203" pitchFamily="34" charset="0"/>
              </a:rPr>
              <a:t>вирубка лісів може призвести до відсутності продовольчої безпеки в майбутньому. Нині 52% усіх земель, що використовуються для виробництва продуктів харчування, сильно постраждали від ерозії ґрунтів. У довгостроковій перспективі брак родючого ґрунту може призвести до низької врожайності та відсутності продовольчої безпеки. </a:t>
            </a:r>
            <a:endParaRPr lang="uk-UA" sz="1200" b="0" i="0" dirty="0">
              <a:solidFill>
                <a:srgbClr val="4A4A4A"/>
              </a:solidFill>
              <a:effectLst/>
              <a:latin typeface="Bahnschrift Light" panose="020B0502040204020203" pitchFamily="34" charset="0"/>
            </a:endParaRPr>
          </a:p>
          <a:p>
            <a:pPr marL="171450" indent="-171450" algn="just"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uk-UA" sz="1200" b="1" i="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</a:rPr>
              <a:t>Знищення біорізноманіття: </a:t>
            </a:r>
            <a:r>
              <a:rPr lang="uk-UA" sz="1200" b="0" i="0" dirty="0">
                <a:solidFill>
                  <a:srgbClr val="4A4A4A"/>
                </a:solidFill>
                <a:effectLst/>
                <a:latin typeface="Bahnschrift Light" panose="020B0502040204020203" pitchFamily="34" charset="0"/>
              </a:rPr>
              <a:t>деградація лісів призводить до масової втрати біорізноманіття. Близько 80% світового біорізноманіття знаходиться у вологих тропічних лісах. Ліси забезпечують середовище проживання дикої природи та служать критичним середовищем для захисту різноманітних видів.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F420E7-F546-C62A-1A98-CFF2DAD4C8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665508" y="2545535"/>
            <a:ext cx="7087164" cy="1965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C9591-446C-54A2-5D6F-B93B7F96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7104"/>
          <a:stretch/>
        </p:blipFill>
        <p:spPr>
          <a:xfrm>
            <a:off x="-469784" y="5301842"/>
            <a:ext cx="12192000" cy="15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6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F54D-20AF-C7FB-1BC7-CABA1D92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F6C0958-DEEA-1544-4A98-0688CEE62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1" y="229407"/>
            <a:ext cx="6593998" cy="38686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kern="100" dirty="0">
                <a:solidFill>
                  <a:srgbClr val="00695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врятувати ліси?</a:t>
            </a:r>
            <a:endParaRPr lang="uk-UA" sz="2800" kern="100" dirty="0">
              <a:solidFill>
                <a:srgbClr val="006950"/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49C6EB08-D6FF-D978-77D8-43ED65797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787" y="838899"/>
            <a:ext cx="8934275" cy="5196771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Підвищення стійкості лісів – це складний і довготривалий процес. Проте, це необхідний крок для збереження лісів для майбутніх поколінь. </a:t>
            </a: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Існує ряд заходів, які можна вжити для підвищення стійкості лісів: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Різноманіття: 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Створити різновікові ліси з природним складом порід. Це допоможе знизити ризик поширення шкідників та </a:t>
            </a:r>
            <a:r>
              <a:rPr lang="uk-UA" sz="1200" kern="1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також зробити ліси більш стійкими до погодних умов.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Боротьба з незаконною рубкою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Посилити контроль за лісозаготівлею та вжити заходів щодо покарання за незаконну рубку. Це допоможе зберегти ліси та зробити їх більш стійкими до антропогенного впливу.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Збереження лісів: 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Захищати ліси від забруднення та зміни землекористування. Це допоможе зберегти біорізноманіття та зробити ліси більш стійкими до антропогенного впливу.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Відновлення лісів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Засадити нові ліси на місцях вирубок. Це допоможе збільшити площу лісів та зробити їх більш стійкими до різних загроз.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Підвищення обізнаності населення: 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Інформувати населення про важливість лісів та про загрози, з якими вони стикаються. Це допоможе людям краще розуміти цінність лісів та підтримати зусилля щодо їх збереження.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Наукові дослідження: 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Проводити наукові дослідження, щоб краще зрозуміти екосистеми лісів та розробити нові методи їх збереження.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uk-UA" sz="1200" b="1" kern="100" dirty="0">
                <a:solidFill>
                  <a:srgbClr val="00695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Міжнародне співробітництво: </a:t>
            </a:r>
            <a:r>
              <a:rPr lang="uk-UA" sz="1200" kern="1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Співпрацювати з іншими країнами для обміну досвідом та знаннями щодо збереження лісів.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uk-UA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5624AD-7473-5199-0BF7-1D1C6C2C8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097"/>
          <a:stretch/>
        </p:blipFill>
        <p:spPr>
          <a:xfrm>
            <a:off x="8927335" y="134223"/>
            <a:ext cx="3264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F9449-958E-7D88-6619-FEB07CE0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2A91242-AF03-9534-A579-69EE65FFC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001" y="229407"/>
            <a:ext cx="6593998" cy="38686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2400" b="1" kern="1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kern="100" dirty="0">
                <a:solidFill>
                  <a:srgbClr val="006950"/>
                </a:solidFill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 можеш зробити ти</a:t>
            </a:r>
            <a:r>
              <a:rPr lang="uk-UA" sz="2800" b="1" kern="100" dirty="0">
                <a:solidFill>
                  <a:srgbClr val="00695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uk-UA" sz="2800" kern="100" dirty="0">
              <a:solidFill>
                <a:srgbClr val="006950"/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E6D37950-85F7-77BD-D20D-3DE156454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620" y="1157681"/>
            <a:ext cx="8934275" cy="5196771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Використовуйте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менше паперу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, </a:t>
            </a:r>
            <a:r>
              <a:rPr lang="uk-UA" sz="1400" dirty="0">
                <a:latin typeface="Bahnschrift Light" panose="020B0502040204020203" pitchFamily="34" charset="0"/>
              </a:rPr>
              <a:t>переробляйте його.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Вибирайте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екологічні матеріали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 </a:t>
            </a:r>
            <a:r>
              <a:rPr lang="uk-UA" sz="1400" dirty="0">
                <a:latin typeface="Bahnschrift Light" panose="020B0502040204020203" pitchFamily="34" charset="0"/>
              </a:rPr>
              <a:t>(бамбук, вторинна сировина).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Підтримуйте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відновлення лісів</a:t>
            </a:r>
            <a:r>
              <a:rPr lang="uk-UA" sz="1400" dirty="0">
                <a:latin typeface="Bahnschrift Light" panose="020B0502040204020203" pitchFamily="34" charset="0"/>
              </a:rPr>
              <a:t> – висаджуйте дерева.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Не розпалюйте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вогнище у лісі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Не кидайте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сірники та недопалки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Не залишайте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сміття у лісі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 </a:t>
            </a:r>
            <a:r>
              <a:rPr lang="uk-UA" sz="1400" dirty="0">
                <a:latin typeface="Bahnschrift Light" panose="020B0502040204020203" pitchFamily="34" charset="0"/>
              </a:rPr>
              <a:t>(пластик, скло, метал)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Відвідуйте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національні парки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 </a:t>
            </a:r>
            <a:r>
              <a:rPr lang="uk-UA" sz="1400" dirty="0">
                <a:latin typeface="Bahnschrift Light" panose="020B0502040204020203" pitchFamily="34" charset="0"/>
              </a:rPr>
              <a:t>та підтримуйте їхню діяльність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Підтримуйте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організації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, </a:t>
            </a:r>
            <a:r>
              <a:rPr lang="uk-UA" sz="1400" dirty="0">
                <a:latin typeface="Bahnschrift Light" panose="020B0502040204020203" pitchFamily="34" charset="0"/>
              </a:rPr>
              <a:t>які займаються збереженням природи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Розповідайте</a:t>
            </a:r>
            <a:r>
              <a:rPr lang="uk-UA" sz="1400" dirty="0">
                <a:latin typeface="Bahnschrift Light" panose="020B0502040204020203" pitchFamily="34" charset="0"/>
              </a:rPr>
              <a:t> іншим про важливість лісів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Долучайтеся 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до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екологічних ініціатив</a:t>
            </a:r>
            <a:r>
              <a:rPr lang="uk-UA" sz="1400" dirty="0">
                <a:solidFill>
                  <a:srgbClr val="006950"/>
                </a:solidFill>
                <a:latin typeface="Bahnschrift Light" panose="020B0502040204020203" pitchFamily="34" charset="0"/>
              </a:rPr>
              <a:t> </a:t>
            </a:r>
            <a:r>
              <a:rPr lang="uk-UA" sz="1400" dirty="0">
                <a:latin typeface="Bahnschrift Light" panose="020B0502040204020203" pitchFamily="34" charset="0"/>
              </a:rPr>
              <a:t>та волонтерських програм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>
                <a:latin typeface="Bahnschrift Light" panose="020B0502040204020203" pitchFamily="34" charset="0"/>
              </a:rPr>
              <a:t>Беріть участь у заходах до </a:t>
            </a:r>
            <a:r>
              <a:rPr lang="uk-UA" sz="1400" b="1" dirty="0">
                <a:solidFill>
                  <a:srgbClr val="006950"/>
                </a:solidFill>
                <a:latin typeface="Bahnschrift Light" panose="020B0502040204020203" pitchFamily="34" charset="0"/>
              </a:rPr>
              <a:t>Міжнародного дня лісів </a:t>
            </a:r>
            <a:endParaRPr lang="uk-UA" sz="1400" dirty="0">
              <a:solidFill>
                <a:srgbClr val="006950"/>
              </a:solidFill>
              <a:latin typeface="Bahnschrift Light" panose="020B0502040204020203" pitchFamily="34" charset="0"/>
            </a:endParaRPr>
          </a:p>
          <a:p>
            <a:endParaRPr lang="uk-UA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FEAFE-E7AD-2E62-6C0B-61834771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496" y="767385"/>
            <a:ext cx="5335815" cy="53232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D29BD8-0C56-4291-0148-6B92358A6E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190"/>
          <a:stretch/>
        </p:blipFill>
        <p:spPr>
          <a:xfrm>
            <a:off x="0" y="541305"/>
            <a:ext cx="12192000" cy="63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346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DEC8C5-155D-4CD7-98CB-88A657420A1C}">
  <ds:schemaRefs>
    <ds:schemaRef ds:uri="http://schemas.microsoft.com/sharepoint/v3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purl.org/dc/elements/1.1/"/>
    <ds:schemaRef ds:uri="230e9df3-be65-4c73-a93b-d1236ebd677e"/>
    <ds:schemaRef ds:uri="http://schemas.microsoft.com/office/infopath/2007/PartnerControls"/>
    <ds:schemaRef ds:uri="16c05727-aa75-4e4a-9b5f-8a80a116589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95FE3D2-AB53-4F3D-8791-B4AA764B47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57736A-C21D-40FD-9C3B-2A541E56B2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ChronicleVTI</Template>
  <TotalTime>608</TotalTime>
  <Words>1379</Words>
  <Application>Microsoft Office PowerPoint</Application>
  <PresentationFormat>Широкий екран</PresentationFormat>
  <Paragraphs>84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Bahnschrift Light</vt:lpstr>
      <vt:lpstr>Bahnschrift SemiBold SemiConden</vt:lpstr>
      <vt:lpstr>Calibri</vt:lpstr>
      <vt:lpstr>Calisto MT</vt:lpstr>
      <vt:lpstr>Times New Roman</vt:lpstr>
      <vt:lpstr>Univers Condensed</vt:lpstr>
      <vt:lpstr>Wingdings</vt:lpstr>
      <vt:lpstr>ChronicleVTI</vt:lpstr>
      <vt:lpstr> 21 березня –  Міжнародний день лісів</vt:lpstr>
      <vt:lpstr>Презентація PowerPoint</vt:lpstr>
      <vt:lpstr>Презентація PowerPoint</vt:lpstr>
      <vt:lpstr>Презентація PowerPoint</vt:lpstr>
      <vt:lpstr>  ліси для продовольчої безпеки та харчування</vt:lpstr>
      <vt:lpstr>Сучасні загрози для лісів</vt:lpstr>
      <vt:lpstr>  наслідки знищення ЛІСІВ</vt:lpstr>
      <vt:lpstr>  Як врятувати ліси?</vt:lpstr>
      <vt:lpstr>  Що можеш зробити ти?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m.shumak</dc:creator>
  <cp:lastModifiedBy>Чорнобильський РЕБЗ 105</cp:lastModifiedBy>
  <cp:revision>28</cp:revision>
  <dcterms:created xsi:type="dcterms:W3CDTF">2024-01-08T19:59:49Z</dcterms:created>
  <dcterms:modified xsi:type="dcterms:W3CDTF">2025-03-18T13:04:34Z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