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0" r:id="rId3"/>
    <p:sldId id="271" r:id="rId4"/>
    <p:sldId id="261" r:id="rId5"/>
    <p:sldId id="272" r:id="rId6"/>
    <p:sldId id="269" r:id="rId7"/>
    <p:sldId id="270" r:id="rId8"/>
    <p:sldId id="262" r:id="rId9"/>
    <p:sldId id="266" r:id="rId10"/>
    <p:sldId id="265" r:id="rId11"/>
    <p:sldId id="273" r:id="rId12"/>
    <p:sldId id="267" r:id="rId13"/>
    <p:sldId id="268" r:id="rId14"/>
  </p:sldIdLst>
  <p:sldSz cx="12188825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414" y="11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01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/>
          </a:p>
        </p:txBody>
      </p:sp>
      <p:sp>
        <p:nvSpPr>
          <p:cNvPr id="3" name="Заповнювач для дати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B2AFA2-0C9C-4480-A59C-8FE866D865B2}" type="datetime1">
              <a:rPr lang="uk-UA" smtClean="0"/>
              <a:t>24.04.2023</a:t>
            </a:fld>
            <a:endParaRPr lang="uk-UA"/>
          </a:p>
        </p:txBody>
      </p:sp>
      <p:sp>
        <p:nvSpPr>
          <p:cNvPr id="4" name="Заповнювач для нижнього колонтитула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uk-UA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/>
          </a:p>
        </p:txBody>
      </p:sp>
      <p:sp>
        <p:nvSpPr>
          <p:cNvPr id="3" name="Заповнювач для дати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CD8B57-BF2F-4E39-8A05-44A390369ADF}" type="datetime1">
              <a:rPr lang="uk-UA" noProof="0" smtClean="0"/>
              <a:t>24.04.2023</a:t>
            </a:fld>
            <a:endParaRPr lang="uk-UA" noProof="0"/>
          </a:p>
        </p:txBody>
      </p:sp>
      <p:sp>
        <p:nvSpPr>
          <p:cNvPr id="4" name="Заповнювач для зображення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uk-UA" noProof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9441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3B36274-F2B9-4C45-BBB4-0EDF4CD651A7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3349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3B36274-F2B9-4C45-BBB4-0EDF4CD651A7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5928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3B36274-F2B9-4C45-BBB4-0EDF4CD651A7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9684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3B36274-F2B9-4C45-BBB4-0EDF4CD651A7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076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3B36274-F2B9-4C45-BBB4-0EDF4CD651A7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5597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3B36274-F2B9-4C45-BBB4-0EDF4CD651A7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9888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3B36274-F2B9-4C45-BBB4-0EDF4CD651A7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7783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3B36274-F2B9-4C45-BBB4-0EDF4CD651A7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2438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3B36274-F2B9-4C45-BBB4-0EDF4CD651A7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341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3B36274-F2B9-4C45-BBB4-0EDF4CD651A7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7388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3B36274-F2B9-4C45-BBB4-0EDF4CD651A7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6897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3B36274-F2B9-4C45-BBB4-0EDF4CD651A7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458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uk-UA" noProof="0"/>
              <a:t>Клацніть, щоб змінити стиль зразка підзаголовка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4" name="Заповнювач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61F154-1FA1-476C-9C66-BF9ED31FAD13}" type="datetime1">
              <a:rPr lang="uk-UA" noProof="0" smtClean="0"/>
              <a:t>24.04.2023</a:t>
            </a:fld>
            <a:endParaRPr lang="uk-UA" noProof="0"/>
          </a:p>
        </p:txBody>
      </p:sp>
      <p:sp>
        <p:nvSpPr>
          <p:cNvPr id="6" name="Заповнювач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41075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4" name="Заповнювач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8986EC-B26C-41B7-A6EC-FA94B6CD80FE}" type="datetime1">
              <a:rPr lang="uk-UA" noProof="0" smtClean="0"/>
              <a:t>24.04.2023</a:t>
            </a:fld>
            <a:endParaRPr lang="uk-UA" noProof="0"/>
          </a:p>
        </p:txBody>
      </p:sp>
      <p:sp>
        <p:nvSpPr>
          <p:cNvPr id="6" name="Заповнювач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1733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 1"/>
          <p:cNvSpPr>
            <a:spLocks noGrp="1"/>
          </p:cNvSpPr>
          <p:nvPr>
            <p:ph type="title" orient="vert" hasCustomPrompt="1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4" name="Заповнювач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524376-A64B-499C-AB49-C863F330A92D}" type="datetime1">
              <a:rPr lang="uk-UA" noProof="0" smtClean="0"/>
              <a:t>24.04.2023</a:t>
            </a:fld>
            <a:endParaRPr lang="uk-UA" noProof="0"/>
          </a:p>
        </p:txBody>
      </p:sp>
      <p:sp>
        <p:nvSpPr>
          <p:cNvPr id="6" name="Заповнювач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8875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2pPr>
              <a:buClr>
                <a:schemeClr val="accent2"/>
              </a:buClr>
              <a:defRPr/>
            </a:lvl2pPr>
            <a:lvl5pPr>
              <a:defRPr/>
            </a:lvl5pPr>
            <a:lvl6pPr>
              <a:buClr>
                <a:schemeClr val="accent2"/>
              </a:buClr>
              <a:defRPr baseline="0"/>
            </a:lvl6pPr>
            <a:lvl7pPr>
              <a:buClr>
                <a:schemeClr val="accent2"/>
              </a:buClr>
              <a:defRPr baseline="0"/>
            </a:lvl7pPr>
            <a:lvl8pPr>
              <a:buClr>
                <a:schemeClr val="accent2"/>
              </a:buClr>
              <a:defRPr baseline="0"/>
            </a:lvl8pPr>
            <a:lvl9pPr>
              <a:buClr>
                <a:schemeClr val="accent2"/>
              </a:buClr>
              <a:defRPr baseline="0"/>
            </a:lvl9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4" name="Заповнювач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8AF2CB-7745-496A-B0BB-4260AEA00642}" type="datetime1">
              <a:rPr lang="uk-UA" noProof="0" smtClean="0"/>
              <a:t>24.04.2023</a:t>
            </a:fld>
            <a:endParaRPr lang="uk-UA" noProof="0"/>
          </a:p>
        </p:txBody>
      </p:sp>
      <p:sp>
        <p:nvSpPr>
          <p:cNvPr id="6" name="Заповнювач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8363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4" name="Заповнювач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081A16-5636-4C92-9080-2F3557FF9B6F}" type="datetime1">
              <a:rPr lang="uk-UA" noProof="0" smtClean="0"/>
              <a:t>24.04.2023</a:t>
            </a:fld>
            <a:endParaRPr lang="uk-UA" noProof="0"/>
          </a:p>
        </p:txBody>
      </p:sp>
      <p:sp>
        <p:nvSpPr>
          <p:cNvPr id="6" name="Заповнювач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5916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5" name="Заповнювач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FEF846-6929-437A-A16A-7B54DB858E5E}" type="datetime1">
              <a:rPr lang="uk-UA" noProof="0" smtClean="0"/>
              <a:t>24.04.2023</a:t>
            </a:fld>
            <a:endParaRPr lang="uk-UA" noProof="0"/>
          </a:p>
        </p:txBody>
      </p:sp>
      <p:sp>
        <p:nvSpPr>
          <p:cNvPr id="7" name="Заповнювач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831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8" name="Заповнювач для нижнього колонтитула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7" name="Заповнювач для дати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033C66-EB73-4634-9187-B6BB19950478}" type="datetime1">
              <a:rPr lang="uk-UA" noProof="0" smtClean="0"/>
              <a:t>24.04.2023</a:t>
            </a:fld>
            <a:endParaRPr lang="uk-UA" noProof="0"/>
          </a:p>
        </p:txBody>
      </p:sp>
      <p:sp>
        <p:nvSpPr>
          <p:cNvPr id="9" name="Заповнювач для номера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8129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3" name="Заповнювач для дати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7AE6AD-71B1-4FFF-BE04-1698239807FC}" type="datetime1">
              <a:rPr lang="uk-UA" noProof="0" smtClean="0"/>
              <a:t>24.04.2023</a:t>
            </a:fld>
            <a:endParaRPr lang="uk-UA" noProof="0"/>
          </a:p>
        </p:txBody>
      </p:sp>
      <p:sp>
        <p:nvSpPr>
          <p:cNvPr id="5" name="Заповнювач для номера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236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2" name="Заповнювач для дати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C13CF5-530F-4A2C-8D9D-1C1378F3B12B}" type="datetime1">
              <a:rPr lang="uk-UA" noProof="0" smtClean="0"/>
              <a:t>24.04.2023</a:t>
            </a:fld>
            <a:endParaRPr lang="uk-UA" noProof="0"/>
          </a:p>
        </p:txBody>
      </p:sp>
      <p:sp>
        <p:nvSpPr>
          <p:cNvPr id="4" name="Заповнювач для номера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4652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9" name="Заповнювач для нижнього колонтитула 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8" name="Заповнювач для дати 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E428C0-FC50-4B48-8643-84CD6AD83B42}" type="datetime1">
              <a:rPr lang="uk-UA" noProof="0" smtClean="0"/>
              <a:t>24.04.2023</a:t>
            </a:fld>
            <a:endParaRPr lang="uk-UA" noProof="0"/>
          </a:p>
        </p:txBody>
      </p:sp>
      <p:sp>
        <p:nvSpPr>
          <p:cNvPr id="10" name="Заповнювач для номера слайда 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uk-UA" noProof="0" smtClean="0"/>
              <a:pPr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9136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5" name="Прямокутник 4"/>
          <p:cNvSpPr/>
          <p:nvPr/>
        </p:nvSpPr>
        <p:spPr>
          <a:xfrm>
            <a:off x="5027612" y="457200"/>
            <a:ext cx="66294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3" name="Заповнювач для зображення 2" descr="Пустий покажчик місця заповнення для зображення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54086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/>
              <a:t>Клацніть піктограму, щоб додати зображення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</p:spTree>
    <p:extLst>
      <p:ext uri="{BB962C8B-B14F-4D97-AF65-F5344CB8AC3E}">
        <p14:creationId xmlns:p14="http://schemas.microsoft.com/office/powerpoint/2010/main" val="37738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а 31"/>
          <p:cNvGrpSpPr/>
          <p:nvPr/>
        </p:nvGrpSpPr>
        <p:grpSpPr>
          <a:xfrm>
            <a:off x="-1" y="0"/>
            <a:ext cx="12188825" cy="6858000"/>
            <a:chOff x="-1" y="0"/>
            <a:chExt cx="12188825" cy="6858000"/>
          </a:xfrm>
        </p:grpSpPr>
        <p:sp>
          <p:nvSpPr>
            <p:cNvPr id="8" name="Прямокутник 8"/>
            <p:cNvSpPr>
              <a:spLocks noChangeArrowheads="1"/>
            </p:cNvSpPr>
            <p:nvPr/>
          </p:nvSpPr>
          <p:spPr bwMode="auto">
            <a:xfrm>
              <a:off x="4164514" y="6705600"/>
              <a:ext cx="8024310" cy="1524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uk-UA" sz="2400" noProof="0">
                <a:latin typeface="굴림" pitchFamily="50" charset="-127"/>
              </a:endParaRPr>
            </a:p>
          </p:txBody>
        </p:sp>
        <p:sp>
          <p:nvSpPr>
            <p:cNvPr id="9" name="Прямокутник 9"/>
            <p:cNvSpPr>
              <a:spLocks noChangeArrowheads="1"/>
            </p:cNvSpPr>
            <p:nvPr/>
          </p:nvSpPr>
          <p:spPr bwMode="auto">
            <a:xfrm>
              <a:off x="11680956" y="1981200"/>
              <a:ext cx="507868" cy="4267200"/>
            </a:xfrm>
            <a:prstGeom prst="rect">
              <a:avLst/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uk-UA" sz="2400" noProof="0">
                <a:latin typeface="굴림" pitchFamily="50" charset="-127"/>
              </a:endParaRPr>
            </a:p>
          </p:txBody>
        </p:sp>
        <p:sp>
          <p:nvSpPr>
            <p:cNvPr id="10" name="Прямокутник 10"/>
            <p:cNvSpPr>
              <a:spLocks noChangeArrowheads="1"/>
            </p:cNvSpPr>
            <p:nvPr/>
          </p:nvSpPr>
          <p:spPr bwMode="auto">
            <a:xfrm>
              <a:off x="-1" y="5257800"/>
              <a:ext cx="609441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uk-UA" sz="2400" noProof="0">
                <a:latin typeface="굴림" pitchFamily="50" charset="-127"/>
              </a:endParaRPr>
            </a:p>
          </p:txBody>
        </p:sp>
        <p:sp>
          <p:nvSpPr>
            <p:cNvPr id="11" name="Прямокутник 11"/>
            <p:cNvSpPr>
              <a:spLocks noChangeArrowheads="1"/>
            </p:cNvSpPr>
            <p:nvPr/>
          </p:nvSpPr>
          <p:spPr bwMode="auto">
            <a:xfrm>
              <a:off x="-1" y="5410200"/>
              <a:ext cx="609441" cy="14478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uk-UA" sz="2400" noProof="0">
                <a:latin typeface="굴림" pitchFamily="50" charset="-127"/>
              </a:endParaRPr>
            </a:p>
          </p:txBody>
        </p:sp>
        <p:sp>
          <p:nvSpPr>
            <p:cNvPr id="12" name="Прямокутник 12"/>
            <p:cNvSpPr>
              <a:spLocks noChangeArrowheads="1"/>
            </p:cNvSpPr>
            <p:nvPr/>
          </p:nvSpPr>
          <p:spPr bwMode="auto">
            <a:xfrm>
              <a:off x="11680956" y="0"/>
              <a:ext cx="50786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uk-UA" sz="2400" noProof="0">
                <a:latin typeface="굴림" pitchFamily="50" charset="-127"/>
              </a:endParaRPr>
            </a:p>
          </p:txBody>
        </p:sp>
        <p:sp>
          <p:nvSpPr>
            <p:cNvPr id="13" name="Прямокутник 13"/>
            <p:cNvSpPr>
              <a:spLocks noChangeArrowheads="1"/>
            </p:cNvSpPr>
            <p:nvPr/>
          </p:nvSpPr>
          <p:spPr bwMode="auto">
            <a:xfrm>
              <a:off x="7618015" y="0"/>
              <a:ext cx="4062942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uk-UA" sz="2400" noProof="0">
                <a:latin typeface="굴림" pitchFamily="50" charset="-127"/>
              </a:endParaRPr>
            </a:p>
          </p:txBody>
        </p:sp>
        <p:sp>
          <p:nvSpPr>
            <p:cNvPr id="14" name="Прямокутник 14"/>
            <p:cNvSpPr>
              <a:spLocks noChangeArrowheads="1"/>
            </p:cNvSpPr>
            <p:nvPr/>
          </p:nvSpPr>
          <p:spPr bwMode="auto">
            <a:xfrm>
              <a:off x="609440" y="304800"/>
              <a:ext cx="711015" cy="762000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uk-UA" sz="2400" noProof="0">
                <a:latin typeface="굴림" pitchFamily="50" charset="-127"/>
              </a:endParaRPr>
            </a:p>
          </p:txBody>
        </p:sp>
        <p:sp>
          <p:nvSpPr>
            <p:cNvPr id="15" name="Прямокутник 15"/>
            <p:cNvSpPr>
              <a:spLocks noChangeArrowheads="1"/>
            </p:cNvSpPr>
            <p:nvPr/>
          </p:nvSpPr>
          <p:spPr bwMode="auto">
            <a:xfrm>
              <a:off x="-1" y="1066800"/>
              <a:ext cx="609441" cy="4191000"/>
            </a:xfrm>
            <a:prstGeom prst="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uk-UA" sz="2400" noProof="0">
                <a:latin typeface="굴림" pitchFamily="50" charset="-127"/>
              </a:endParaRPr>
            </a:p>
          </p:txBody>
        </p:sp>
        <p:sp>
          <p:nvSpPr>
            <p:cNvPr id="16" name="Прямокутник 16"/>
            <p:cNvSpPr>
              <a:spLocks noChangeArrowheads="1"/>
            </p:cNvSpPr>
            <p:nvPr/>
          </p:nvSpPr>
          <p:spPr bwMode="auto">
            <a:xfrm>
              <a:off x="-1" y="304800"/>
              <a:ext cx="609441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uk-UA" sz="2400" noProof="0">
                <a:latin typeface="굴림" pitchFamily="50" charset="-127"/>
              </a:endParaRPr>
            </a:p>
          </p:txBody>
        </p:sp>
        <p:sp>
          <p:nvSpPr>
            <p:cNvPr id="17" name="Прямокутник 17"/>
            <p:cNvSpPr>
              <a:spLocks noChangeArrowheads="1"/>
            </p:cNvSpPr>
            <p:nvPr/>
          </p:nvSpPr>
          <p:spPr bwMode="auto">
            <a:xfrm>
              <a:off x="-1" y="0"/>
              <a:ext cx="1320456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uk-UA" sz="2400" noProof="0">
                <a:latin typeface="굴림" pitchFamily="50" charset="-127"/>
              </a:endParaRPr>
            </a:p>
          </p:txBody>
        </p:sp>
        <p:sp>
          <p:nvSpPr>
            <p:cNvPr id="18" name="Прямокутник 18"/>
            <p:cNvSpPr>
              <a:spLocks noChangeArrowheads="1"/>
            </p:cNvSpPr>
            <p:nvPr/>
          </p:nvSpPr>
          <p:spPr bwMode="auto">
            <a:xfrm>
              <a:off x="1320455" y="0"/>
              <a:ext cx="629756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uk-UA" sz="2400" noProof="0">
                <a:latin typeface="굴림" pitchFamily="50" charset="-127"/>
              </a:endParaRPr>
            </a:p>
          </p:txBody>
        </p:sp>
        <p:sp>
          <p:nvSpPr>
            <p:cNvPr id="19" name="Лінія 19"/>
            <p:cNvSpPr>
              <a:spLocks noChangeShapeType="1"/>
            </p:cNvSpPr>
            <p:nvPr/>
          </p:nvSpPr>
          <p:spPr bwMode="auto">
            <a:xfrm flipV="1">
              <a:off x="609440" y="304800"/>
              <a:ext cx="0" cy="655320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uk-UA" noProof="0"/>
            </a:p>
          </p:txBody>
        </p:sp>
        <p:sp>
          <p:nvSpPr>
            <p:cNvPr id="20" name="Лінія 20"/>
            <p:cNvSpPr>
              <a:spLocks noChangeShapeType="1"/>
            </p:cNvSpPr>
            <p:nvPr/>
          </p:nvSpPr>
          <p:spPr bwMode="auto">
            <a:xfrm>
              <a:off x="609440" y="6705600"/>
              <a:ext cx="115793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uk-UA" noProof="0"/>
            </a:p>
          </p:txBody>
        </p:sp>
        <p:sp>
          <p:nvSpPr>
            <p:cNvPr id="21" name="Лінія 21"/>
            <p:cNvSpPr>
              <a:spLocks noChangeShapeType="1"/>
            </p:cNvSpPr>
            <p:nvPr/>
          </p:nvSpPr>
          <p:spPr bwMode="auto">
            <a:xfrm flipV="1">
              <a:off x="11680956" y="0"/>
              <a:ext cx="0" cy="670560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uk-UA" noProof="0"/>
            </a:p>
          </p:txBody>
        </p:sp>
        <p:sp>
          <p:nvSpPr>
            <p:cNvPr id="22" name="Лінія 22"/>
            <p:cNvSpPr>
              <a:spLocks noChangeShapeType="1"/>
            </p:cNvSpPr>
            <p:nvPr/>
          </p:nvSpPr>
          <p:spPr bwMode="auto">
            <a:xfrm>
              <a:off x="-1" y="304800"/>
              <a:ext cx="1218882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uk-UA" noProof="0"/>
            </a:p>
          </p:txBody>
        </p:sp>
        <p:sp>
          <p:nvSpPr>
            <p:cNvPr id="23" name="Лінія 23"/>
            <p:cNvSpPr>
              <a:spLocks noChangeShapeType="1"/>
            </p:cNvSpPr>
            <p:nvPr/>
          </p:nvSpPr>
          <p:spPr bwMode="auto">
            <a:xfrm flipH="1">
              <a:off x="7618015" y="457200"/>
              <a:ext cx="457080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uk-UA" noProof="0"/>
            </a:p>
          </p:txBody>
        </p:sp>
        <p:sp>
          <p:nvSpPr>
            <p:cNvPr id="24" name="Лінія 24"/>
            <p:cNvSpPr>
              <a:spLocks noChangeShapeType="1"/>
            </p:cNvSpPr>
            <p:nvPr/>
          </p:nvSpPr>
          <p:spPr bwMode="auto">
            <a:xfrm flipV="1">
              <a:off x="7618015" y="0"/>
              <a:ext cx="0" cy="4572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uk-UA" noProof="0"/>
            </a:p>
          </p:txBody>
        </p:sp>
        <p:sp>
          <p:nvSpPr>
            <p:cNvPr id="25" name="Лінія 25"/>
            <p:cNvSpPr>
              <a:spLocks noChangeShapeType="1"/>
            </p:cNvSpPr>
            <p:nvPr/>
          </p:nvSpPr>
          <p:spPr bwMode="auto">
            <a:xfrm>
              <a:off x="11680956" y="1981200"/>
              <a:ext cx="507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uk-UA" noProof="0"/>
            </a:p>
          </p:txBody>
        </p:sp>
        <p:sp>
          <p:nvSpPr>
            <p:cNvPr id="26" name="Лінія 26"/>
            <p:cNvSpPr>
              <a:spLocks noChangeShapeType="1"/>
            </p:cNvSpPr>
            <p:nvPr/>
          </p:nvSpPr>
          <p:spPr bwMode="auto">
            <a:xfrm>
              <a:off x="1320455" y="0"/>
              <a:ext cx="0" cy="10668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uk-UA" noProof="0"/>
            </a:p>
          </p:txBody>
        </p:sp>
        <p:sp>
          <p:nvSpPr>
            <p:cNvPr id="27" name="Лінія 27"/>
            <p:cNvSpPr>
              <a:spLocks noChangeShapeType="1"/>
            </p:cNvSpPr>
            <p:nvPr/>
          </p:nvSpPr>
          <p:spPr bwMode="auto">
            <a:xfrm flipH="1">
              <a:off x="-1" y="1066800"/>
              <a:ext cx="132045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uk-UA" noProof="0"/>
            </a:p>
          </p:txBody>
        </p:sp>
        <p:sp>
          <p:nvSpPr>
            <p:cNvPr id="30" name="Лінія 30"/>
            <p:cNvSpPr>
              <a:spLocks noChangeShapeType="1"/>
            </p:cNvSpPr>
            <p:nvPr/>
          </p:nvSpPr>
          <p:spPr bwMode="auto">
            <a:xfrm flipH="1">
              <a:off x="-1" y="5257800"/>
              <a:ext cx="609441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uk-UA" noProof="0"/>
            </a:p>
          </p:txBody>
        </p:sp>
        <p:sp>
          <p:nvSpPr>
            <p:cNvPr id="31" name="Лінія 31"/>
            <p:cNvSpPr>
              <a:spLocks noChangeShapeType="1"/>
            </p:cNvSpPr>
            <p:nvPr/>
          </p:nvSpPr>
          <p:spPr bwMode="auto">
            <a:xfrm flipH="1">
              <a:off x="-1" y="5410200"/>
              <a:ext cx="6094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uk-UA" noProof="0"/>
            </a:p>
          </p:txBody>
        </p:sp>
      </p:grp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4" name="Заповнювач для дати 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8350B8B6-EBAF-4C82-8417-843600E6B84B}" type="datetime1">
              <a:rPr lang="uk-UA" noProof="0" smtClean="0"/>
              <a:t>24.04.2023</a:t>
            </a:fld>
            <a:endParaRPr lang="uk-UA" noProof="0"/>
          </a:p>
        </p:txBody>
      </p:sp>
      <p:sp>
        <p:nvSpPr>
          <p:cNvPr id="6" name="Заповнювач для номера слайда 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uk-UA" noProof="0" smtClean="0"/>
              <a:pPr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7745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желтый фон радиация поп ветер волна точка, карнавал, взрыв в кадр, желтый фон  фон картинки и Фото для бесплатной загрузки">
            <a:extLst>
              <a:ext uri="{FF2B5EF4-FFF2-40B4-BE49-F238E27FC236}">
                <a16:creationId xmlns:a16="http://schemas.microsoft.com/office/drawing/2014/main" id="{43F5A4C9-C4E3-0F60-7867-78921ABA3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C9DA34-07F4-B0B6-CC3E-CB97E71BA0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3" b="5154"/>
          <a:stretch/>
        </p:blipFill>
        <p:spPr>
          <a:xfrm>
            <a:off x="4294211" y="2636912"/>
            <a:ext cx="3034159" cy="27363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788" y="2060848"/>
            <a:ext cx="11089232" cy="720080"/>
          </a:xfrm>
        </p:spPr>
        <p:txBody>
          <a:bodyPr rtlCol="0"/>
          <a:lstStyle/>
          <a:p>
            <a:pPr algn="ctr" rtl="0"/>
            <a:r>
              <a:rPr lang="uk-UA" sz="4800" b="1" dirty="0">
                <a:solidFill>
                  <a:schemeClr val="tx1"/>
                </a:solidFill>
              </a:rPr>
              <a:t>ЛЮДИНА І РАДІАЦІЯ</a:t>
            </a:r>
          </a:p>
        </p:txBody>
      </p:sp>
      <p:pic>
        <p:nvPicPr>
          <p:cNvPr id="6152" name="Picture 8" descr="Барт Симпсон PNG прозрачный - PNG All">
            <a:extLst>
              <a:ext uri="{FF2B5EF4-FFF2-40B4-BE49-F238E27FC236}">
                <a16:creationId xmlns:a16="http://schemas.microsoft.com/office/drawing/2014/main" id="{A1976B45-C0DF-A921-CAC2-9A56EE9F7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20" y="2780928"/>
            <a:ext cx="2947391" cy="294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Желтый фон для презентации - 57 фото">
            <a:extLst>
              <a:ext uri="{FF2B5EF4-FFF2-40B4-BE49-F238E27FC236}">
                <a16:creationId xmlns:a16="http://schemas.microsoft.com/office/drawing/2014/main" id="{03A0B8BA-517E-FA3B-47A3-53F246560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629916" y="533400"/>
            <a:ext cx="9937104" cy="807368"/>
          </a:xfrm>
        </p:spPr>
        <p:txBody>
          <a:bodyPr rtlCol="0"/>
          <a:lstStyle/>
          <a:p>
            <a:pPr algn="ctr" rtl="0"/>
            <a:r>
              <a:rPr lang="ru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Як захиститися від радіації?</a:t>
            </a:r>
            <a:endParaRPr lang="uk-UA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03ABC603-7291-E397-8B33-47234BF88B15}"/>
              </a:ext>
            </a:extLst>
          </p:cNvPr>
          <p:cNvSpPr txBox="1">
            <a:spLocks/>
          </p:cNvSpPr>
          <p:nvPr/>
        </p:nvSpPr>
        <p:spPr>
          <a:xfrm>
            <a:off x="8398668" y="3884855"/>
            <a:ext cx="2764902" cy="48967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5E28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Бар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kumimoji="0" lang="uk-UA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єром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ysClr val="windowText" lastClr="000000">
                  <a:lumMod val="85000"/>
                  <a:lumOff val="1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радіоактивним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своєрідного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захисного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екрану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свинець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бетон, вода,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стіна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зменшує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безпечного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None/>
              <a:tabLst/>
              <a:defRPr/>
            </a:pPr>
            <a:endParaRPr kumimoji="0" lang="ru-RU" sz="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None/>
              <a:tabLst/>
              <a:defRPr/>
            </a:pPr>
            <a:endParaRPr kumimoji="0" lang="ru-RU" sz="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050" name="Picture 2" descr="Часы Время Час - Бесплатная векторная графика на Pixabay">
            <a:extLst>
              <a:ext uri="{FF2B5EF4-FFF2-40B4-BE49-F238E27FC236}">
                <a16:creationId xmlns:a16="http://schemas.microsoft.com/office/drawing/2014/main" id="{A76B782B-6851-0342-CD26-9F6D0B601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1620180"/>
            <a:ext cx="2253952" cy="225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ícone Da Rota Vetorial PNG , Destino, Estrada, Rota Imagem PNG e Vetor Para  Download Gratuito">
            <a:extLst>
              <a:ext uri="{FF2B5EF4-FFF2-40B4-BE49-F238E27FC236}">
                <a16:creationId xmlns:a16="http://schemas.microsoft.com/office/drawing/2014/main" id="{CE26E7A5-8849-85B8-86DC-2AB6F873C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783" y="1809991"/>
            <a:ext cx="2059924" cy="20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BD36DE9-1B17-BC1E-3F52-436869D6F20C}"/>
              </a:ext>
            </a:extLst>
          </p:cNvPr>
          <p:cNvSpPr txBox="1"/>
          <p:nvPr/>
        </p:nvSpPr>
        <p:spPr>
          <a:xfrm>
            <a:off x="693812" y="4220133"/>
            <a:ext cx="3096344" cy="113569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Часом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поблизу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радіації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менша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доза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опромінення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35C6B7-8D98-F8D6-A102-758F8ED3CF33}"/>
              </a:ext>
            </a:extLst>
          </p:cNvPr>
          <p:cNvSpPr txBox="1"/>
          <p:nvPr/>
        </p:nvSpPr>
        <p:spPr>
          <a:xfrm>
            <a:off x="4762264" y="4210636"/>
            <a:ext cx="2664296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Відстанню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зменшуєтся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віддаленням від джерела.</a:t>
            </a:r>
          </a:p>
        </p:txBody>
      </p:sp>
      <p:pic>
        <p:nvPicPr>
          <p:cNvPr id="2058" name="Picture 10" descr="гомер в кустах: 2 тыс изображений найдено в Яндекс Картинках">
            <a:extLst>
              <a:ext uri="{FF2B5EF4-FFF2-40B4-BE49-F238E27FC236}">
                <a16:creationId xmlns:a16="http://schemas.microsoft.com/office/drawing/2014/main" id="{C92C0980-3AB5-CA48-925F-9417649B5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708" y="1615963"/>
            <a:ext cx="1817250" cy="225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13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Желтый фон для презентации - 57 фото">
            <a:extLst>
              <a:ext uri="{FF2B5EF4-FFF2-40B4-BE49-F238E27FC236}">
                <a16:creationId xmlns:a16="http://schemas.microsoft.com/office/drawing/2014/main" id="{4895D559-4F7C-FA10-39F6-901A5B320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" y="1587"/>
            <a:ext cx="12188825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53852" y="476672"/>
            <a:ext cx="9433048" cy="519336"/>
          </a:xfrm>
        </p:spPr>
        <p:txBody>
          <a:bodyPr rtlCol="0">
            <a:noAutofit/>
          </a:bodyPr>
          <a:lstStyle/>
          <a:p>
            <a:pPr algn="ctr" rtl="0"/>
            <a:r>
              <a:rPr lang="ru-RU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 </a:t>
            </a:r>
            <a:r>
              <a:rPr lang="ru-RU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поведінки</a:t>
            </a:r>
            <a:r>
              <a:rPr lang="ru-RU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після</a:t>
            </a:r>
            <a:r>
              <a:rPr lang="ru-RU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отримання</a:t>
            </a:r>
            <a:r>
              <a:rPr lang="ru-RU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інформації</a:t>
            </a:r>
            <a:r>
              <a:rPr lang="ru-RU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 </a:t>
            </a:r>
            <a:r>
              <a:rPr lang="ru-RU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радіаційну</a:t>
            </a:r>
            <a:r>
              <a:rPr lang="ru-RU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загрозу</a:t>
            </a:r>
            <a:endParaRPr lang="uk-UA" b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71776-D874-DDB3-C01A-171DA0A88C42}"/>
              </a:ext>
            </a:extLst>
          </p:cNvPr>
          <p:cNvSpPr txBox="1"/>
          <p:nvPr/>
        </p:nvSpPr>
        <p:spPr>
          <a:xfrm>
            <a:off x="119421" y="3258403"/>
            <a:ext cx="18179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uk-UA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Сховатися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житловий будинок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940D7-FA21-7D36-3C63-701CB652D474}"/>
              </a:ext>
            </a:extLst>
          </p:cNvPr>
          <p:cNvSpPr txBox="1"/>
          <p:nvPr/>
        </p:nvSpPr>
        <p:spPr>
          <a:xfrm>
            <a:off x="1890107" y="4725144"/>
            <a:ext cx="195212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Заходячи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брудне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взуття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залишити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дверима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CBC91A-5D65-FD5D-46C4-4405582165C1}"/>
              </a:ext>
            </a:extLst>
          </p:cNvPr>
          <p:cNvSpPr txBox="1"/>
          <p:nvPr/>
        </p:nvSpPr>
        <p:spPr>
          <a:xfrm>
            <a:off x="3954835" y="3223913"/>
            <a:ext cx="1908735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lvl="0" algn="ctr"/>
            <a:r>
              <a:rPr lang="ru-RU" sz="1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Зачинити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ru-RU" sz="1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вікна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щільно</a:t>
            </a:r>
            <a:r>
              <a:rPr lang="ru-RU" sz="14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притиснути</a:t>
            </a:r>
            <a:r>
              <a:rPr lang="ru-RU" sz="14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рами і </a:t>
            </a:r>
            <a:r>
              <a:rPr lang="ru-RU" sz="140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двері</a:t>
            </a:r>
            <a:r>
              <a:rPr lang="ru-RU" sz="14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.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Не </a:t>
            </a:r>
            <a:r>
              <a:rPr lang="ru-RU" sz="1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вмикати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ru-RU" sz="1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кондиціонер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388AB-F232-6717-DF19-F19EF26B928E}"/>
              </a:ext>
            </a:extLst>
          </p:cNvPr>
          <p:cNvSpPr txBox="1"/>
          <p:nvPr/>
        </p:nvSpPr>
        <p:spPr>
          <a:xfrm>
            <a:off x="6094412" y="5048308"/>
            <a:ext cx="189683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lvl="0" algn="ctr"/>
            <a:r>
              <a:rPr lang="ru-RU" sz="1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Запастися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водою </a:t>
            </a:r>
            <a:endParaRPr lang="uk-UA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5F6E1-4727-8A32-BC24-01512E735B65}"/>
              </a:ext>
            </a:extLst>
          </p:cNvPr>
          <p:cNvSpPr txBox="1"/>
          <p:nvPr/>
        </p:nvSpPr>
        <p:spPr>
          <a:xfrm>
            <a:off x="7991246" y="3178428"/>
            <a:ext cx="187423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їжу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консервовані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8E7464-3176-85E7-C06D-561E9AAB3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837" y="1334714"/>
            <a:ext cx="1827831" cy="17281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FB53E31-36FF-B45E-D690-115CB5D92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422" y="1351707"/>
            <a:ext cx="1783578" cy="172819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CB7073-8FF4-6A1B-9BC7-6707B24AA9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3374" y="2811704"/>
            <a:ext cx="1783577" cy="17281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375DBBA-5E03-332F-9A6E-A2F84F9449AD}"/>
              </a:ext>
            </a:extLst>
          </p:cNvPr>
          <p:cNvSpPr txBox="1"/>
          <p:nvPr/>
        </p:nvSpPr>
        <p:spPr>
          <a:xfrm>
            <a:off x="10020425" y="4537531"/>
            <a:ext cx="2021437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Підготувати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ru-RU" sz="1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тривожну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ru-RU" sz="1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валізу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предмети</a:t>
            </a:r>
            <a:r>
              <a:rPr lang="ru-RU" sz="14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першої</a:t>
            </a:r>
            <a:r>
              <a:rPr lang="ru-RU" sz="14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необхідності</a:t>
            </a:r>
            <a:r>
              <a:rPr lang="ru-RU" sz="14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ліки</a:t>
            </a:r>
            <a:r>
              <a:rPr lang="ru-RU" sz="14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мінімум</a:t>
            </a:r>
            <a:r>
              <a:rPr lang="ru-RU" sz="14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білизни</a:t>
            </a:r>
            <a:r>
              <a:rPr lang="ru-RU" sz="14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й </a:t>
            </a:r>
            <a:r>
              <a:rPr lang="ru-RU" sz="140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одягу</a:t>
            </a:r>
            <a:r>
              <a:rPr lang="ru-RU" sz="14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консерви</a:t>
            </a:r>
            <a:r>
              <a:rPr lang="ru-RU" sz="1400" dirty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.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0B61DEE-49C4-BAA9-0B3E-CF5A5515A3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4540" y="2791384"/>
            <a:ext cx="2055939" cy="172819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C44C230-82B0-4587-DCF2-951F26E7A4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0196" y="1564771"/>
            <a:ext cx="1024217" cy="63403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1F3B965-8A20-9736-C1CB-79021E132A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73" y="917576"/>
            <a:ext cx="2125201" cy="226085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3D6D4D9-C584-6416-DA37-E8F36F028F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941" y="711225"/>
            <a:ext cx="2484067" cy="43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Желтый фон для презентации - 57 фото">
            <a:extLst>
              <a:ext uri="{FF2B5EF4-FFF2-40B4-BE49-F238E27FC236}">
                <a16:creationId xmlns:a16="http://schemas.microsoft.com/office/drawing/2014/main" id="{4895D559-4F7C-FA10-39F6-901A5B320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53852" y="476672"/>
            <a:ext cx="9433048" cy="519336"/>
          </a:xfrm>
        </p:spPr>
        <p:txBody>
          <a:bodyPr rtlCol="0">
            <a:noAutofit/>
          </a:bodyPr>
          <a:lstStyle/>
          <a:p>
            <a:pPr algn="ctr" rtl="0"/>
            <a:r>
              <a:rPr lang="uk-UA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Корисні поради</a:t>
            </a:r>
            <a:endParaRPr lang="uk-UA" b="1" dirty="0">
              <a:solidFill>
                <a:schemeClr val="accent1"/>
              </a:solidFill>
            </a:endParaRPr>
          </a:p>
        </p:txBody>
      </p:sp>
      <p:pic>
        <p:nvPicPr>
          <p:cNvPr id="7172" name="Picture 4" descr="Еда – Бесплатные иконки: еда">
            <a:extLst>
              <a:ext uri="{FF2B5EF4-FFF2-40B4-BE49-F238E27FC236}">
                <a16:creationId xmlns:a16="http://schemas.microsoft.com/office/drawing/2014/main" id="{6EFAC08E-0472-F320-86CD-5FA122520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870" y="1281462"/>
            <a:ext cx="1829356" cy="182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Лекарство – Бесплатные иконки: медицинский">
            <a:extLst>
              <a:ext uri="{FF2B5EF4-FFF2-40B4-BE49-F238E27FC236}">
                <a16:creationId xmlns:a16="http://schemas.microsoft.com/office/drawing/2014/main" id="{9F034F3E-0D7D-832C-36FA-AA400ED92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019" y="1393283"/>
            <a:ext cx="1700256" cy="170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871776-D874-DDB3-C01A-171DA0A88C42}"/>
              </a:ext>
            </a:extLst>
          </p:cNvPr>
          <p:cNvSpPr txBox="1"/>
          <p:nvPr/>
        </p:nvSpPr>
        <p:spPr>
          <a:xfrm>
            <a:off x="432476" y="3271815"/>
            <a:ext cx="197614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uk-UA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 гігієни: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митися, прати одяг, мити взуття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940D7-FA21-7D36-3C63-701CB652D474}"/>
              </a:ext>
            </a:extLst>
          </p:cNvPr>
          <p:cNvSpPr txBox="1"/>
          <p:nvPr/>
        </p:nvSpPr>
        <p:spPr>
          <a:xfrm>
            <a:off x="2929065" y="3375361"/>
            <a:ext cx="19761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uk-UA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прибирати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будинку, мити підлогу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CBC91A-5D65-FD5D-46C4-4405582165C1}"/>
              </a:ext>
            </a:extLst>
          </p:cNvPr>
          <p:cNvSpPr txBox="1"/>
          <p:nvPr/>
        </p:nvSpPr>
        <p:spPr>
          <a:xfrm>
            <a:off x="5204870" y="3212336"/>
            <a:ext cx="194421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uk-UA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особливого стилю харчування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388AB-F232-6717-DF19-F19EF26B928E}"/>
              </a:ext>
            </a:extLst>
          </p:cNvPr>
          <p:cNvSpPr txBox="1"/>
          <p:nvPr/>
        </p:nvSpPr>
        <p:spPr>
          <a:xfrm>
            <a:off x="7567238" y="3267639"/>
            <a:ext cx="197614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uk-UA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Вживати вітаміни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інші лікарські препарати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5F6E1-4727-8A32-BC24-01512E735B65}"/>
              </a:ext>
            </a:extLst>
          </p:cNvPr>
          <p:cNvSpPr txBox="1"/>
          <p:nvPr/>
        </p:nvSpPr>
        <p:spPr>
          <a:xfrm>
            <a:off x="9843044" y="3175252"/>
            <a:ext cx="18722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uk-UA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Носити максимально закритий одяг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взуття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6A235B-D6DB-8B43-FDD6-936B4207B7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548" y="4256918"/>
            <a:ext cx="1536869" cy="23488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2A6D3AA-DA72-14F2-364A-8BA5B0AAAE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64" y="1235189"/>
            <a:ext cx="1829356" cy="18293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330755-5AFF-657C-67C8-5FBB7337CE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560" y="1447060"/>
            <a:ext cx="1728192" cy="17281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84FBBC-544C-31CC-3D4A-5CD1790531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67" y="1235189"/>
            <a:ext cx="2640848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4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Желтый фон для презентации - 57 фото">
            <a:extLst>
              <a:ext uri="{FF2B5EF4-FFF2-40B4-BE49-F238E27FC236}">
                <a16:creationId xmlns:a16="http://schemas.microsoft.com/office/drawing/2014/main" id="{9208587C-7408-2593-7786-A96595AFC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0228"/>
            <a:ext cx="12188825" cy="68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Simpsons Goodbye GIF - Simpsons Goodbye Homer Simpson - Discover &amp; Share  GIFs">
            <a:extLst>
              <a:ext uri="{FF2B5EF4-FFF2-40B4-BE49-F238E27FC236}">
                <a16:creationId xmlns:a16="http://schemas.microsoft.com/office/drawing/2014/main" id="{58EA0647-FCFF-4003-1BB5-BF6E58346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96" y="1412776"/>
            <a:ext cx="5112568" cy="354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DEE9C9-96E8-A4AA-9162-DC65355DFCA1}"/>
              </a:ext>
            </a:extLst>
          </p:cNvPr>
          <p:cNvSpPr txBox="1"/>
          <p:nvPr/>
        </p:nvSpPr>
        <p:spPr>
          <a:xfrm>
            <a:off x="8275207" y="2418722"/>
            <a:ext cx="422731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</a:t>
            </a:r>
            <a:r>
              <a:rPr lang="uk-UA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сімпсонів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нарахували?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CA77B1-583F-8619-996D-E2F7BE13918C}"/>
              </a:ext>
            </a:extLst>
          </p:cNvPr>
          <p:cNvSpPr txBox="1"/>
          <p:nvPr/>
        </p:nvSpPr>
        <p:spPr>
          <a:xfrm>
            <a:off x="2349996" y="4954615"/>
            <a:ext cx="51845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здоровими і відповідальними!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FB6604-9301-2C18-DD6B-6BF6319083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92" y="51227"/>
            <a:ext cx="3168352" cy="23717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EAAEF1-9B1B-8F37-6D37-0B1B4828B716}"/>
              </a:ext>
            </a:extLst>
          </p:cNvPr>
          <p:cNvSpPr txBox="1"/>
          <p:nvPr/>
        </p:nvSpPr>
        <p:spPr>
          <a:xfrm>
            <a:off x="9138763" y="3483030"/>
            <a:ext cx="23042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uk-UA" sz="4400" b="1" dirty="0">
                <a:solidFill>
                  <a:schemeClr val="accent1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13734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Желтый фон для презентации - 57 фото">
            <a:extLst>
              <a:ext uri="{FF2B5EF4-FFF2-40B4-BE49-F238E27FC236}">
                <a16:creationId xmlns:a16="http://schemas.microsoft.com/office/drawing/2014/main" id="{25A6D79F-69B0-A62B-E8B5-70F4DB35F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35360"/>
          </a:xfrm>
        </p:spPr>
        <p:txBody>
          <a:bodyPr rtlCol="0">
            <a:normAutofit/>
          </a:bodyPr>
          <a:lstStyle/>
          <a:p>
            <a:pPr algn="ctr"/>
            <a:r>
              <a:rPr lang="uk-U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радіація?</a:t>
            </a:r>
          </a:p>
        </p:txBody>
      </p:sp>
      <p:sp>
        <p:nvSpPr>
          <p:cNvPr id="2" name="Текст 3">
            <a:extLst>
              <a:ext uri="{FF2B5EF4-FFF2-40B4-BE49-F238E27FC236}">
                <a16:creationId xmlns:a16="http://schemas.microsoft.com/office/drawing/2014/main" id="{D8439FCC-ABB3-BF9A-A11D-6332D673D9F3}"/>
              </a:ext>
            </a:extLst>
          </p:cNvPr>
          <p:cNvSpPr txBox="1">
            <a:spLocks/>
          </p:cNvSpPr>
          <p:nvPr/>
        </p:nvSpPr>
        <p:spPr>
          <a:xfrm>
            <a:off x="1389757" y="1340768"/>
            <a:ext cx="10105255" cy="19442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A99DA9-717D-D86D-EE39-DB4C7569B7F4}"/>
              </a:ext>
            </a:extLst>
          </p:cNvPr>
          <p:cNvSpPr txBox="1"/>
          <p:nvPr/>
        </p:nvSpPr>
        <p:spPr>
          <a:xfrm>
            <a:off x="1116491" y="2181179"/>
            <a:ext cx="5904657" cy="32419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dirty="0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Слово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«радіація» </a:t>
            </a:r>
            <a:r>
              <a:rPr lang="uk-UA" dirty="0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походить від латинського слова «радіус», що означає «промінь». Тобто те, що рухається у просторі, як промінь світла. Її ми не бачимо, не чуємо, не відчуваємо на дотик. </a:t>
            </a:r>
            <a:r>
              <a:rPr lang="uk-UA" dirty="0">
                <a:solidFill>
                  <a:schemeClr val="accent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Це політ дрібних частинок - порошинок. </a:t>
            </a:r>
            <a:r>
              <a:rPr lang="uk-UA" dirty="0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Але радіоактивна частинка така маленька, що порошинка порівняно з нею — це велетенська гора.</a:t>
            </a:r>
          </a:p>
          <a:p>
            <a:pPr marL="0" lvl="0" indent="4572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dirty="0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Кожна пилинка, і людина, і все довкола складаються з атомів, таких малих, що їх не можна побачити навіть у мікроскоп. Деякі речовини складаються з таких атомів, що постійно руйнуються, розпадаються і розлітаються </a:t>
            </a:r>
            <a:r>
              <a:rPr lang="uk-UA" dirty="0" err="1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навсебіч</a:t>
            </a:r>
            <a:r>
              <a:rPr lang="uk-UA" dirty="0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. Такі речовини називають </a:t>
            </a:r>
            <a:r>
              <a:rPr lang="uk-UA" dirty="0">
                <a:solidFill>
                  <a:schemeClr val="accent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радіоактивними.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33704B-6ECF-86D7-EA56-5374DD402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64" y="2449691"/>
            <a:ext cx="2880320" cy="1958618"/>
          </a:xfrm>
          <a:prstGeom prst="rect">
            <a:avLst/>
          </a:prstGeom>
        </p:spPr>
      </p:pic>
      <p:pic>
        <p:nvPicPr>
          <p:cNvPr id="1034" name="Picture 10" descr="The Simpsons PNG images">
            <a:extLst>
              <a:ext uri="{FF2B5EF4-FFF2-40B4-BE49-F238E27FC236}">
                <a16:creationId xmlns:a16="http://schemas.microsoft.com/office/drawing/2014/main" id="{7FBFB58C-D8F1-658B-7E20-57479C2AA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908" y="5229200"/>
            <a:ext cx="158914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9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Желтый фон для презентации - 57 фото">
            <a:extLst>
              <a:ext uri="{FF2B5EF4-FFF2-40B4-BE49-F238E27FC236}">
                <a16:creationId xmlns:a16="http://schemas.microsoft.com/office/drawing/2014/main" id="{FFBBA8B9-F118-EE36-94A0-641D507BF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490634" y="570257"/>
            <a:ext cx="9601200" cy="576064"/>
          </a:xfrm>
        </p:spPr>
        <p:txBody>
          <a:bodyPr rtlCol="0">
            <a:normAutofit/>
          </a:bodyPr>
          <a:lstStyle/>
          <a:p>
            <a:pPr algn="ctr"/>
            <a:r>
              <a:rPr lang="uk-U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Радіація навколо нас</a:t>
            </a:r>
          </a:p>
        </p:txBody>
      </p:sp>
      <p:sp>
        <p:nvSpPr>
          <p:cNvPr id="2" name="Текст 3">
            <a:extLst>
              <a:ext uri="{FF2B5EF4-FFF2-40B4-BE49-F238E27FC236}">
                <a16:creationId xmlns:a16="http://schemas.microsoft.com/office/drawing/2014/main" id="{D8439FCC-ABB3-BF9A-A11D-6332D673D9F3}"/>
              </a:ext>
            </a:extLst>
          </p:cNvPr>
          <p:cNvSpPr txBox="1">
            <a:spLocks/>
          </p:cNvSpPr>
          <p:nvPr/>
        </p:nvSpPr>
        <p:spPr>
          <a:xfrm>
            <a:off x="1389757" y="1340768"/>
            <a:ext cx="10105255" cy="19442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9218" name="Picture 2" descr="Иконка погода, солнце, солнечно, sunny, размер 64x64 | id34517 |  iconbird.com">
            <a:extLst>
              <a:ext uri="{FF2B5EF4-FFF2-40B4-BE49-F238E27FC236}">
                <a16:creationId xmlns:a16="http://schemas.microsoft.com/office/drawing/2014/main" id="{521BE196-A6D3-7023-6EE6-8C9EC1263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11" y="2492896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осмос – Бесплатные иконки: природа">
            <a:extLst>
              <a:ext uri="{FF2B5EF4-FFF2-40B4-BE49-F238E27FC236}">
                <a16:creationId xmlns:a16="http://schemas.microsoft.com/office/drawing/2014/main" id="{0E86EACE-4F86-CDB3-CB66-30CD7EF89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471" y="1588865"/>
            <a:ext cx="1768127" cy="17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ten Flyttblock Natur - Gratis vektorgrafik på Pixabay">
            <a:extLst>
              <a:ext uri="{FF2B5EF4-FFF2-40B4-BE49-F238E27FC236}">
                <a16:creationId xmlns:a16="http://schemas.microsoft.com/office/drawing/2014/main" id="{26785806-A64F-915A-3F3D-81D9C9ECE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3039616"/>
            <a:ext cx="2337839" cy="154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ABB383-FB1C-60EF-4448-49F46C8D1C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8748" y="1663977"/>
            <a:ext cx="2194566" cy="2194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D3B4A2-DFE1-B8B9-0CFA-08B68D5BCFAB}"/>
              </a:ext>
            </a:extLst>
          </p:cNvPr>
          <p:cNvSpPr txBox="1"/>
          <p:nvPr/>
        </p:nvSpPr>
        <p:spPr>
          <a:xfrm>
            <a:off x="899637" y="4581128"/>
            <a:ext cx="18722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Сонячне випромінювання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A3ECD2-CDEF-94A7-F474-A970E0EBF0E1}"/>
              </a:ext>
            </a:extLst>
          </p:cNvPr>
          <p:cNvSpPr txBox="1"/>
          <p:nvPr/>
        </p:nvSpPr>
        <p:spPr>
          <a:xfrm>
            <a:off x="3416856" y="3671446"/>
            <a:ext cx="18722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Космічне випромінювання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4BCA85-1EC7-B442-74BE-95996C2FC958}"/>
              </a:ext>
            </a:extLst>
          </p:cNvPr>
          <p:cNvSpPr txBox="1"/>
          <p:nvPr/>
        </p:nvSpPr>
        <p:spPr>
          <a:xfrm>
            <a:off x="6670476" y="4829943"/>
            <a:ext cx="14737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Гірські породи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069D1E-EE48-1CA6-C11B-AA14C1744F0B}"/>
              </a:ext>
            </a:extLst>
          </p:cNvPr>
          <p:cNvSpPr txBox="1"/>
          <p:nvPr/>
        </p:nvSpPr>
        <p:spPr>
          <a:xfrm>
            <a:off x="9351935" y="3933056"/>
            <a:ext cx="172819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</a:t>
            </a:r>
          </a:p>
        </p:txBody>
      </p:sp>
      <p:pic>
        <p:nvPicPr>
          <p:cNvPr id="2056" name="Picture 8" descr="Bart Simpson PNG by CoolTeon2000 on DeviantArt">
            <a:extLst>
              <a:ext uri="{FF2B5EF4-FFF2-40B4-BE49-F238E27FC236}">
                <a16:creationId xmlns:a16="http://schemas.microsoft.com/office/drawing/2014/main" id="{3AC2AF60-4B3A-72B3-A2C6-192094405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008" y="4244688"/>
            <a:ext cx="1421817" cy="264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01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Желтый фон для презентации - 57 фото">
            <a:extLst>
              <a:ext uri="{FF2B5EF4-FFF2-40B4-BE49-F238E27FC236}">
                <a16:creationId xmlns:a16="http://schemas.microsoft.com/office/drawing/2014/main" id="{3A90FC17-FBF3-CC03-7F56-DDFBFF607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 title="Макет заголовка та вмісту з діаграмою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35360"/>
          </a:xfrm>
        </p:spPr>
        <p:txBody>
          <a:bodyPr rtlCol="0">
            <a:normAutofit/>
          </a:bodyPr>
          <a:lstStyle/>
          <a:p>
            <a:pPr algn="ctr"/>
            <a:r>
              <a:rPr lang="ru" b="1" kern="0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 використовується радіація</a:t>
            </a:r>
            <a:r>
              <a:rPr kumimoji="0" lang="ru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lang="uk-UA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Радіація МРТ КТ обстеження КТ легень">
            <a:extLst>
              <a:ext uri="{FF2B5EF4-FFF2-40B4-BE49-F238E27FC236}">
                <a16:creationId xmlns:a16="http://schemas.microsoft.com/office/drawing/2014/main" id="{5E893F7B-857A-C0BE-ADEC-06FC1B1E6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31" y="1909677"/>
            <a:ext cx="2455200" cy="160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томная Электростанция – Бесплатные иконки: здания">
            <a:extLst>
              <a:ext uri="{FF2B5EF4-FFF2-40B4-BE49-F238E27FC236}">
                <a16:creationId xmlns:a16="http://schemas.microsoft.com/office/drawing/2014/main" id="{9B97BE06-03F7-87E5-ED1B-376AB3816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" y="2563868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hip - Free transport icons">
            <a:extLst>
              <a:ext uri="{FF2B5EF4-FFF2-40B4-BE49-F238E27FC236}">
                <a16:creationId xmlns:a16="http://schemas.microsoft.com/office/drawing/2014/main" id="{FFAB5ABC-F782-028A-865D-97BE715BE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098" y="1665774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Наука – Бесплатные иконки: образование">
            <a:extLst>
              <a:ext uri="{FF2B5EF4-FFF2-40B4-BE49-F238E27FC236}">
                <a16:creationId xmlns:a16="http://schemas.microsoft.com/office/drawing/2014/main" id="{48F1B459-67D0-EFC1-93FD-CB5447CB3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70" y="2563868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2338F4-F62A-C704-AFB6-A754B2AA5ACF}"/>
              </a:ext>
            </a:extLst>
          </p:cNvPr>
          <p:cNvSpPr txBox="1"/>
          <p:nvPr/>
        </p:nvSpPr>
        <p:spPr>
          <a:xfrm>
            <a:off x="810933" y="4714691"/>
            <a:ext cx="153352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Атомна енергетика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E46264-1E00-5B5B-2704-A18CBC1E2D45}"/>
              </a:ext>
            </a:extLst>
          </p:cNvPr>
          <p:cNvSpPr txBox="1"/>
          <p:nvPr/>
        </p:nvSpPr>
        <p:spPr>
          <a:xfrm>
            <a:off x="3973566" y="4254684"/>
            <a:ext cx="140076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1C13D2-8999-28B8-EA34-6255AD81AFF4}"/>
              </a:ext>
            </a:extLst>
          </p:cNvPr>
          <p:cNvSpPr txBox="1"/>
          <p:nvPr/>
        </p:nvSpPr>
        <p:spPr>
          <a:xfrm>
            <a:off x="6757866" y="4685487"/>
            <a:ext cx="201622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 дослідження та аналізи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5DFFB8-B908-1112-A132-21017CEE163C}"/>
              </a:ext>
            </a:extLst>
          </p:cNvPr>
          <p:cNvSpPr txBox="1"/>
          <p:nvPr/>
        </p:nvSpPr>
        <p:spPr>
          <a:xfrm>
            <a:off x="9685960" y="3823797"/>
            <a:ext cx="132850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підводних човнах та кораблях</a:t>
            </a:r>
          </a:p>
        </p:txBody>
      </p:sp>
      <p:pic>
        <p:nvPicPr>
          <p:cNvPr id="3074" name="Picture 2" descr="Барт Симпсон PNG Изображение - PNG All">
            <a:extLst>
              <a:ext uri="{FF2B5EF4-FFF2-40B4-BE49-F238E27FC236}">
                <a16:creationId xmlns:a16="http://schemas.microsoft.com/office/drawing/2014/main" id="{B1EF0219-7192-2670-44BA-6F7541D2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92" y="188640"/>
            <a:ext cx="155975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7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Желтый фон для презентации - 57 фото">
            <a:extLst>
              <a:ext uri="{FF2B5EF4-FFF2-40B4-BE49-F238E27FC236}">
                <a16:creationId xmlns:a16="http://schemas.microsoft.com/office/drawing/2014/main" id="{459493FB-3788-1725-C3B2-844DF3271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2782"/>
            <a:ext cx="12188825" cy="689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93812" y="389452"/>
            <a:ext cx="10513168" cy="736104"/>
          </a:xfrm>
        </p:spPr>
        <p:txBody>
          <a:bodyPr rtlCol="0"/>
          <a:lstStyle/>
          <a:p>
            <a:pPr algn="ctr" rtl="0"/>
            <a:r>
              <a:rPr lang="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Як радіація потрапляє в середовище</a:t>
            </a:r>
            <a:r>
              <a:rPr lang="uk-U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?</a:t>
            </a:r>
            <a:endParaRPr lang="uk-UA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0A00C3-1062-59CE-2078-77843A6AF1CF}"/>
              </a:ext>
            </a:extLst>
          </p:cNvPr>
          <p:cNvSpPr txBox="1"/>
          <p:nvPr/>
        </p:nvSpPr>
        <p:spPr>
          <a:xfrm>
            <a:off x="477788" y="4052884"/>
            <a:ext cx="28803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Аварія та вибух на атомних електростанціях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CB0132-BFA0-252A-375C-E081C0AF2296}"/>
              </a:ext>
            </a:extLst>
          </p:cNvPr>
          <p:cNvSpPr txBox="1"/>
          <p:nvPr/>
        </p:nvSpPr>
        <p:spPr>
          <a:xfrm>
            <a:off x="4193635" y="4063826"/>
            <a:ext cx="31683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Ядерна бомба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D356CD-D403-BDA1-6CFD-1F5BB6965A10}"/>
              </a:ext>
            </a:extLst>
          </p:cNvPr>
          <p:cNvSpPr txBox="1"/>
          <p:nvPr/>
        </p:nvSpPr>
        <p:spPr>
          <a:xfrm>
            <a:off x="8169506" y="4052884"/>
            <a:ext cx="323065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Витік радіоактивних речовин із сховищ ядерного палива та відходів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FB2930-5D58-1405-3343-3188A3A4E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35" y="1780508"/>
            <a:ext cx="2293615" cy="20500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29B06A-071E-8C02-E142-2CBAFE086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1469" y="1780508"/>
            <a:ext cx="2492685" cy="20500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32276B-75F3-A85A-007B-FD5ECA412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0676" y="1780508"/>
            <a:ext cx="2579150" cy="20549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A19693-A83A-F330-8D56-439CF3D5A6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187" y="4636932"/>
            <a:ext cx="1237637" cy="21602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9CE917B-839D-5184-8A16-0BFCBE2894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24" y="2060848"/>
            <a:ext cx="919659" cy="152194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896C8B1-0781-5A15-2D9F-F313C48FF4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989" y="2458663"/>
            <a:ext cx="952224" cy="140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5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Желтый фон для презентации - 57 фото">
            <a:extLst>
              <a:ext uri="{FF2B5EF4-FFF2-40B4-BE49-F238E27FC236}">
                <a16:creationId xmlns:a16="http://schemas.microsoft.com/office/drawing/2014/main" id="{CF87608E-3C7B-1A03-460A-9FC08DF17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35360"/>
          </a:xfrm>
        </p:spPr>
        <p:txBody>
          <a:bodyPr rtlCol="0">
            <a:normAutofit/>
          </a:bodyPr>
          <a:lstStyle/>
          <a:p>
            <a:pPr algn="ctr"/>
            <a:r>
              <a:rPr lang="uk-U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виглядає знак радіаційної небезпеки?</a:t>
            </a:r>
          </a:p>
        </p:txBody>
      </p:sp>
      <p:sp>
        <p:nvSpPr>
          <p:cNvPr id="2" name="Текст 3">
            <a:extLst>
              <a:ext uri="{FF2B5EF4-FFF2-40B4-BE49-F238E27FC236}">
                <a16:creationId xmlns:a16="http://schemas.microsoft.com/office/drawing/2014/main" id="{D8439FCC-ABB3-BF9A-A11D-6332D673D9F3}"/>
              </a:ext>
            </a:extLst>
          </p:cNvPr>
          <p:cNvSpPr txBox="1">
            <a:spLocks/>
          </p:cNvSpPr>
          <p:nvPr/>
        </p:nvSpPr>
        <p:spPr>
          <a:xfrm>
            <a:off x="6546948" y="4086110"/>
            <a:ext cx="2718345" cy="727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122" name="Picture 2" descr="Ионизирующий Радиационный Символ Внимание Опасность Предупреждение Знак —  стоковая векторная графика и другие изображения на тему Радиоактивное  загрязнение - iStock">
            <a:extLst>
              <a:ext uri="{FF2B5EF4-FFF2-40B4-BE49-F238E27FC236}">
                <a16:creationId xmlns:a16="http://schemas.microsoft.com/office/drawing/2014/main" id="{F8C3A5AD-1C45-184C-9606-81F123AD2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60" y="2204864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Знак 2.2. Проїзд без зупинки заборонено – ПДР України">
            <a:extLst>
              <a:ext uri="{FF2B5EF4-FFF2-40B4-BE49-F238E27FC236}">
                <a16:creationId xmlns:a16="http://schemas.microsoft.com/office/drawing/2014/main" id="{ED3170F4-1BDB-58A1-4A70-A14662397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5" y="2248346"/>
            <a:ext cx="256490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упити TZ 975 #15 *15cm знак оклику для нового водія барвисті автомобільні  наклейки авто автомобіль | Joom">
            <a:extLst>
              <a:ext uri="{FF2B5EF4-FFF2-40B4-BE49-F238E27FC236}">
                <a16:creationId xmlns:a16="http://schemas.microsoft.com/office/drawing/2014/main" id="{6C0F271F-A4C8-0814-E53F-783676165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532" y="2146548"/>
            <a:ext cx="2634000" cy="26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Чарльз Монтгомери Бёрнс | Симпсоны вики | Fandom">
            <a:extLst>
              <a:ext uri="{FF2B5EF4-FFF2-40B4-BE49-F238E27FC236}">
                <a16:creationId xmlns:a16="http://schemas.microsoft.com/office/drawing/2014/main" id="{D9544CE0-8AD5-6841-853C-DAE108241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839" y="4227513"/>
            <a:ext cx="1845941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4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Желтый фон для презентации - 57 фото">
            <a:extLst>
              <a:ext uri="{FF2B5EF4-FFF2-40B4-BE49-F238E27FC236}">
                <a16:creationId xmlns:a16="http://schemas.microsoft.com/office/drawing/2014/main" id="{459493FB-3788-1725-C3B2-844DF3271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93812" y="389452"/>
            <a:ext cx="10513168" cy="736104"/>
          </a:xfrm>
        </p:spPr>
        <p:txBody>
          <a:bodyPr rtlCol="0"/>
          <a:lstStyle/>
          <a:p>
            <a:pPr algn="ctr" rtl="0"/>
            <a:r>
              <a:rPr lang="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Частинки радіаційного впливу</a:t>
            </a:r>
            <a:endParaRPr lang="uk-UA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706 New Formula Icon Stock Illustrations, Cliparts and Royalty Free New  Formula Icon Vectors">
            <a:extLst>
              <a:ext uri="{FF2B5EF4-FFF2-40B4-BE49-F238E27FC236}">
                <a16:creationId xmlns:a16="http://schemas.microsoft.com/office/drawing/2014/main" id="{70D45488-E89B-651D-44AC-9FB5FEEDF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54" y="1854713"/>
            <a:ext cx="1749120" cy="174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eta - Free education icons">
            <a:extLst>
              <a:ext uri="{FF2B5EF4-FFF2-40B4-BE49-F238E27FC236}">
                <a16:creationId xmlns:a16="http://schemas.microsoft.com/office/drawing/2014/main" id="{3AA0B9A6-7B0B-2F31-DCFF-4C658B47A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541" y="2091325"/>
            <a:ext cx="1214264" cy="12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amma - Qué es, Definición, Significado y Concepto">
            <a:extLst>
              <a:ext uri="{FF2B5EF4-FFF2-40B4-BE49-F238E27FC236}">
                <a16:creationId xmlns:a16="http://schemas.microsoft.com/office/drawing/2014/main" id="{79B239A9-0118-BEFD-5E34-4E2BD4699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668" y="1854713"/>
            <a:ext cx="1913221" cy="15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0A00C3-1062-59CE-2078-77843A6AF1CF}"/>
              </a:ext>
            </a:extLst>
          </p:cNvPr>
          <p:cNvSpPr txBox="1"/>
          <p:nvPr/>
        </p:nvSpPr>
        <p:spPr>
          <a:xfrm>
            <a:off x="1053852" y="3673186"/>
            <a:ext cx="288032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випромінювання, що має найменшу проникаючу здатність. </a:t>
            </a:r>
            <a:r>
              <a:rPr lang="uk-UA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Зупинити його можна будь-яким матеріалом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навіть звичайним папером. Навіть якщо людина спеціально буде їх споживати з їжею, лише дуже незначна частка перейде в тканини  кишківника.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CB0132-BFA0-252A-375C-E081C0AF2296}"/>
              </a:ext>
            </a:extLst>
          </p:cNvPr>
          <p:cNvSpPr txBox="1"/>
          <p:nvPr/>
        </p:nvSpPr>
        <p:spPr>
          <a:xfrm>
            <a:off x="4294212" y="3674425"/>
            <a:ext cx="3164924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крізь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десятки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сантиметрів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тканинах 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міліметри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бета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частинок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гасне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нас на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шкірі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одязі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бета-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поглинаються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dirty="0"/>
              <a:t>. </a:t>
            </a:r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D356CD-D403-BDA1-6CFD-1F5BB6965A10}"/>
              </a:ext>
            </a:extLst>
          </p:cNvPr>
          <p:cNvSpPr txBox="1"/>
          <p:nvPr/>
        </p:nvSpPr>
        <p:spPr>
          <a:xfrm>
            <a:off x="7819176" y="3673186"/>
            <a:ext cx="3230651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електромагнітні хвилі, які мають </a:t>
            </a:r>
            <a:r>
              <a:rPr lang="uk-UA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найбільшу проникаючу здатність.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Таке випромінювання можна послабити лише за допомогою товстого шару речовини. Від його складно сховатися, але і наслідки його не так істотні. Через низьку щільність наших тканин багато гамма-частинок проходить крізь тіло, не завдаючи йому шкоди.  </a:t>
            </a:r>
          </a:p>
        </p:txBody>
      </p:sp>
      <p:pic>
        <p:nvPicPr>
          <p:cNvPr id="9" name="Picture 10" descr="Download Homer Art Bart Area Lisa Simpson HQ PNG Image | FreePNGImg">
            <a:extLst>
              <a:ext uri="{FF2B5EF4-FFF2-40B4-BE49-F238E27FC236}">
                <a16:creationId xmlns:a16="http://schemas.microsoft.com/office/drawing/2014/main" id="{981BE5CA-0353-B32D-42C3-4449C065A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77" y="54779"/>
            <a:ext cx="1738931" cy="343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5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 descr="Желтый фон для презентации - 57 фото">
            <a:extLst>
              <a:ext uri="{FF2B5EF4-FFF2-40B4-BE49-F238E27FC236}">
                <a16:creationId xmlns:a16="http://schemas.microsoft.com/office/drawing/2014/main" id="{1F2569F8-5CF1-8901-A556-43D7DD6DA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341884" y="332656"/>
            <a:ext cx="10513168" cy="1143000"/>
          </a:xfrm>
        </p:spPr>
        <p:txBody>
          <a:bodyPr rtlCol="0"/>
          <a:lstStyle/>
          <a:p>
            <a:pPr algn="ctr" rtl="0"/>
            <a:r>
              <a:rPr lang="ru" sz="32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Якщо частинки такі маленькі,  чому так всі бояться радіації?</a:t>
            </a:r>
            <a:endParaRPr lang="uk-UA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D48C04C5-90DF-B3A4-889C-735481C27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828" y="2155866"/>
            <a:ext cx="5657636" cy="2943771"/>
          </a:xfrm>
        </p:spPr>
        <p:txBody>
          <a:bodyPr>
            <a:normAutofit/>
          </a:bodyPr>
          <a:lstStyle/>
          <a:p>
            <a:pPr marL="0" lvl="0" indent="45720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SzPts val="1800"/>
              <a:buNone/>
              <a:defRPr/>
            </a:pPr>
            <a:r>
              <a:rPr lang="ru-RU" sz="1400" kern="0" dirty="0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Радіацію </a:t>
            </a:r>
            <a:r>
              <a:rPr lang="ru-RU" sz="1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не </a:t>
            </a:r>
            <a:r>
              <a:rPr lang="ru-RU" sz="140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можна</a:t>
            </a:r>
            <a:r>
              <a:rPr lang="ru-RU" sz="1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ru-RU" sz="140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відчути</a:t>
            </a:r>
            <a:r>
              <a:rPr lang="ru-RU" sz="1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</a:t>
            </a:r>
            <a:r>
              <a:rPr lang="ru-RU" sz="140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побачити</a:t>
            </a:r>
            <a:r>
              <a:rPr lang="ru-RU" sz="1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</a:t>
            </a:r>
            <a:r>
              <a:rPr lang="ru-RU" sz="140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скуштувати</a:t>
            </a:r>
            <a:r>
              <a:rPr lang="ru-RU" sz="1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на смак </a:t>
            </a:r>
            <a:r>
              <a:rPr lang="ru-RU" sz="140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або</a:t>
            </a:r>
            <a:r>
              <a:rPr lang="ru-RU" sz="1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ru-RU" sz="140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почути</a:t>
            </a:r>
            <a:r>
              <a:rPr lang="ru-RU" sz="1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запах</a:t>
            </a:r>
            <a:r>
              <a:rPr lang="ru-RU" sz="1400" kern="0" dirty="0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але вона </a:t>
            </a:r>
            <a:r>
              <a:rPr lang="ru-RU" sz="1400" kern="0" dirty="0" err="1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завжди</a:t>
            </a:r>
            <a:r>
              <a:rPr lang="ru-RU" sz="1400" kern="0" dirty="0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ru-RU" sz="1400" kern="0" dirty="0" err="1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була</a:t>
            </a:r>
            <a:r>
              <a:rPr lang="en-US" sz="1400" kern="0" dirty="0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ru-RU" sz="1400" kern="0" dirty="0" err="1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присутня</a:t>
            </a:r>
            <a:r>
              <a:rPr lang="ru-RU" sz="1400" kern="0" dirty="0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на </a:t>
            </a:r>
            <a:r>
              <a:rPr lang="ru-RU" sz="1400" kern="0" dirty="0" err="1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Землі</a:t>
            </a:r>
            <a:r>
              <a:rPr lang="ru-RU" sz="1400" kern="0" dirty="0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і в </a:t>
            </a:r>
            <a:r>
              <a:rPr lang="ru-RU" sz="1400" kern="0" dirty="0" err="1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космосі</a:t>
            </a:r>
            <a:r>
              <a:rPr lang="ru-RU" sz="1400" kern="0" dirty="0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та </a:t>
            </a:r>
            <a:r>
              <a:rPr lang="ru-RU" sz="1400" kern="0" dirty="0" err="1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може</a:t>
            </a:r>
            <a:r>
              <a:rPr lang="ru-RU" sz="1400" kern="0" dirty="0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ru-RU" sz="1400" kern="0" dirty="0" err="1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завдавати</a:t>
            </a:r>
            <a:r>
              <a:rPr lang="ru-RU" sz="1400" kern="0" dirty="0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ru-RU" sz="1400" kern="0" dirty="0" err="1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шкоди</a:t>
            </a:r>
            <a:r>
              <a:rPr lang="ru-RU" sz="1400" kern="0" dirty="0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ru-RU" sz="1400" kern="0" dirty="0" err="1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здоров’ю</a:t>
            </a:r>
            <a:r>
              <a:rPr lang="ru-RU" sz="1400" kern="0" dirty="0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ru-RU" sz="1400" kern="0" dirty="0" err="1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людини</a:t>
            </a:r>
            <a:r>
              <a:rPr lang="ru-RU" sz="1400" kern="0" dirty="0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.  </a:t>
            </a:r>
          </a:p>
          <a:p>
            <a:pPr marL="0" lvl="0" indent="45720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SzPts val="1800"/>
              <a:buNone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Навіть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піщинка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потрапляючи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в око,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завдає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болю.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Коли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радіоактивна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частинка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влучає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в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клітину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то вона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може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загинути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а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якщо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їх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постраждає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багато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тоді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станеться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біда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.   </a:t>
            </a:r>
          </a:p>
          <a:p>
            <a:pPr marL="0" lvl="0" indent="45720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95959"/>
              </a:buClr>
              <a:buSzPts val="1800"/>
              <a:buNone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Найсильнішого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впливу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зазнають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клітини</a:t>
            </a:r>
            <a:r>
              <a:rPr lang="ru-RU" sz="1400" kern="0" dirty="0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кісткового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мозку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щитовидна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залоза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легені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внутрішні</a:t>
            </a:r>
            <a:r>
              <a:rPr lang="ru-RU" sz="1400" kern="0" dirty="0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органи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тобто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органи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клітини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яких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мають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високий</a:t>
            </a:r>
            <a:r>
              <a:rPr lang="ru-RU" sz="1400" kern="0" dirty="0">
                <a:solidFill>
                  <a:srgbClr val="3D3D3D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рівень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поділу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. </a:t>
            </a:r>
            <a:endParaRPr lang="uk-UA" sz="1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893D71-AB62-129E-29B1-7DC68ACC1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2132856"/>
            <a:ext cx="4386064" cy="3289548"/>
          </a:xfrm>
          <a:prstGeom prst="rect">
            <a:avLst/>
          </a:prstGeom>
        </p:spPr>
      </p:pic>
      <p:pic>
        <p:nvPicPr>
          <p:cNvPr id="8204" name="Picture 12" descr="Los simpson png, Los simpson, Imágenes de los simpson">
            <a:extLst>
              <a:ext uri="{FF2B5EF4-FFF2-40B4-BE49-F238E27FC236}">
                <a16:creationId xmlns:a16="http://schemas.microsoft.com/office/drawing/2014/main" id="{DC0DF16B-F7E4-EB83-8171-CFA63E27B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171" y="5275656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74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Желтый фон для презентации - 57 фото">
            <a:extLst>
              <a:ext uri="{FF2B5EF4-FFF2-40B4-BE49-F238E27FC236}">
                <a16:creationId xmlns:a16="http://schemas.microsoft.com/office/drawing/2014/main" id="{F663969A-7452-F80E-BF0F-74924C9E7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069165" y="257098"/>
            <a:ext cx="10009112" cy="1143000"/>
          </a:xfrm>
        </p:spPr>
        <p:txBody>
          <a:bodyPr rtlCol="0"/>
          <a:lstStyle/>
          <a:p>
            <a:pPr rtl="0"/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радіація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потрапити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F5F72F11-E50C-2C1E-4334-7EE0232FD582}"/>
              </a:ext>
            </a:extLst>
          </p:cNvPr>
          <p:cNvSpPr txBox="1">
            <a:spLocks/>
          </p:cNvSpPr>
          <p:nvPr/>
        </p:nvSpPr>
        <p:spPr>
          <a:xfrm>
            <a:off x="688122" y="1608732"/>
            <a:ext cx="3443179" cy="32552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tabLst/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повітрям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дихаємо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водою і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їжею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вживаємо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шкіру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None/>
              <a:tabLst/>
              <a:defRPr/>
            </a:pPr>
            <a:endParaRPr lang="ru-RU" sz="1000" dirty="0">
              <a:solidFill>
                <a:sysClr val="windowText" lastClr="000000">
                  <a:lumMod val="85000"/>
                  <a:lumOff val="15000"/>
                </a:sysClr>
              </a:solidFill>
              <a:latin typeface="Garamond" panose="02020404030301010803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FA3A18E3-B06D-9F28-03A4-DF359CD12E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1AF354A5-2C0D-EE88-345A-AB59CCA535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4413" y="1717576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8" name="Picture 6" descr="у Землі магнітного">
            <a:extLst>
              <a:ext uri="{FF2B5EF4-FFF2-40B4-BE49-F238E27FC236}">
                <a16:creationId xmlns:a16="http://schemas.microsoft.com/office/drawing/2014/main" id="{97166281-C131-16F9-35DB-9ABCD1D88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5"/>
          <a:stretch/>
        </p:blipFill>
        <p:spPr bwMode="auto">
          <a:xfrm>
            <a:off x="4136537" y="1275614"/>
            <a:ext cx="7979680" cy="551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3CF737-B1A4-E521-1925-F74E4F40A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3715604"/>
            <a:ext cx="1391110" cy="27141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C46821-C378-81C2-A4AD-43C3C45176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63" y="2072273"/>
            <a:ext cx="28575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Шаблон із вертикальним і горизонтальним оформленням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9443201_TF03460606" id="{6813AF81-C6B1-4D7C-8D49-5E47C108F747}" vid="{58572E87-E724-49D0-B8D2-9DE6449B06C6}"/>
    </a:ext>
  </a:extLst>
</a:theme>
</file>

<file path=ppt/theme/theme2.xml><?xml version="1.0" encoding="utf-8"?>
<a:theme xmlns:a="http://schemas.openxmlformats.org/drawingml/2006/main" name="Тема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Слайди з вертикальним і горизонтальним оформленням</Template>
  <TotalTime>626</TotalTime>
  <Words>614</Words>
  <Application>Microsoft Office PowerPoint</Application>
  <PresentationFormat>Довільний</PresentationFormat>
  <Paragraphs>70</Paragraphs>
  <Slides>13</Slides>
  <Notes>13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1" baseType="lpstr">
      <vt:lpstr>굴림</vt:lpstr>
      <vt:lpstr>Arial</vt:lpstr>
      <vt:lpstr>Century Gothic</vt:lpstr>
      <vt:lpstr>Garamond</vt:lpstr>
      <vt:lpstr>Times New Roman</vt:lpstr>
      <vt:lpstr>Verdana</vt:lpstr>
      <vt:lpstr>Wingdings</vt:lpstr>
      <vt:lpstr>Шаблон із вертикальним і горизонтальним оформленням</vt:lpstr>
      <vt:lpstr>ЛЮДИНА І РАДІАЦІЯ</vt:lpstr>
      <vt:lpstr>Що таке радіація?</vt:lpstr>
      <vt:lpstr>Радіація навколо нас</vt:lpstr>
      <vt:lpstr>Де використовується радіація?</vt:lpstr>
      <vt:lpstr>Як радіація потрапляє в середовище?</vt:lpstr>
      <vt:lpstr>Як виглядає знак радіаційної небезпеки?</vt:lpstr>
      <vt:lpstr>Частинки радіаційного впливу</vt:lpstr>
      <vt:lpstr>Якщо частинки такі маленькі,  чому так всі бояться радіації?</vt:lpstr>
      <vt:lpstr>Як радіація може потрапити до організму? </vt:lpstr>
      <vt:lpstr>Як захиститися від радіації?</vt:lpstr>
      <vt:lpstr>Правила поведінки після отримання інформації про радіаційну загрозу</vt:lpstr>
      <vt:lpstr>Корисні поради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ЛЮДИНА І РАДІАЦІЯ:  БЕЗПЕКА ІСНУВАННЯ</dc:title>
  <dc:creator>User</dc:creator>
  <cp:lastModifiedBy>user</cp:lastModifiedBy>
  <cp:revision>47</cp:revision>
  <dcterms:created xsi:type="dcterms:W3CDTF">2023-02-08T09:46:59Z</dcterms:created>
  <dcterms:modified xsi:type="dcterms:W3CDTF">2023-04-24T05:41:41Z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