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7" r:id="rId9"/>
    <p:sldId id="265" r:id="rId10"/>
    <p:sldId id="266" r:id="rId11"/>
    <p:sldId id="269" r:id="rId12"/>
    <p:sldId id="270" r:id="rId13"/>
    <p:sldId id="268" r:id="rId14"/>
    <p:sldId id="271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A7B6C-71E1-46BE-AF9A-046A31E7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FBC3A95-85C0-404B-814F-7707B553D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AFD253-DB55-4395-A506-4EB28ED8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50D9-700F-4E6A-AF6B-2E8C5E1CC8FA}" type="datetimeFigureOut">
              <a:rPr lang="uk-UA" smtClean="0"/>
              <a:t>20.01.2022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C0D0AC-F554-4D86-A01E-F1B603D9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DA5937D-E6BF-45FA-863C-91E89823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0D05-366D-4917-9D62-450FD118E6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17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A007F-774A-4147-B6D6-A499A2EF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4AB7402-DAAD-4472-B50F-BE1316EA5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D93777-1F8C-4F38-9DCB-85A00C7F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50D9-700F-4E6A-AF6B-2E8C5E1CC8FA}" type="datetimeFigureOut">
              <a:rPr lang="uk-UA" smtClean="0"/>
              <a:t>20.01.2022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328BE0-3A69-4F5C-A7CC-34A4B61D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1FE641-450A-4E30-9514-A78259D4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0D05-366D-4917-9D62-450FD118E6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93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C29277-F4B7-45F7-998B-8294321B1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ABBD2B-2DC8-469C-95A1-789512D21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93E32C-54D1-4225-A3E6-CADFF402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50D9-700F-4E6A-AF6B-2E8C5E1CC8FA}" type="datetimeFigureOut">
              <a:rPr lang="uk-UA" smtClean="0"/>
              <a:t>20.01.2022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980E64-4603-4A8F-871A-7394C07E9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0DE8BF-5F12-4FDA-850A-604A685B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0D05-366D-4917-9D62-450FD118E6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721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D97D6-07AA-4A41-8A05-ECC39084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185421-13B5-49A2-B98F-A6FC24189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54E4D4-0E69-4B46-8039-49F9F383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50D9-700F-4E6A-AF6B-2E8C5E1CC8FA}" type="datetimeFigureOut">
              <a:rPr lang="uk-UA" smtClean="0"/>
              <a:t>20.01.2022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931FDC-8315-4A91-990F-4D0DFD1F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C87ED6-C166-48B8-A018-77ADFCB6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0D05-366D-4917-9D62-450FD118E6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745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4D1AD-F671-458F-8554-371A5AC2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8E9C86-3726-462D-8AC9-3EEDFA6EB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CD4E08-A41F-4932-A9C9-C43C66B0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50D9-700F-4E6A-AF6B-2E8C5E1CC8FA}" type="datetimeFigureOut">
              <a:rPr lang="uk-UA" smtClean="0"/>
              <a:t>20.01.2022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FDC9C9-E555-47BF-8806-82C5BAA4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23F02-3775-495B-934B-0BE67591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0D05-366D-4917-9D62-450FD118E6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64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0C2F-1130-4004-BBEB-955FD676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E43AC8-1FE0-43E1-9979-271586CEB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B10F631-EBAC-46FF-8F19-481A23480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BCBF7E6-768F-4C99-9C66-5C4D4098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50D9-700F-4E6A-AF6B-2E8C5E1CC8FA}" type="datetimeFigureOut">
              <a:rPr lang="uk-UA" smtClean="0"/>
              <a:t>20.01.2022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D9A1F3-ADED-44E8-8022-CA20595B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0BDE02-D50A-4419-AF7E-1F31F98F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0D05-366D-4917-9D62-450FD118E6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377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C50C-F16B-46E4-A854-27F6C64B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F99608-AD3A-443A-A828-E623C7F1E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89C165E-CB2D-46F6-995F-B49CC043D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66F70EB-C7F6-4206-B192-F6D29A7F6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AF133A5-D0FC-4FF5-82F0-470067AE0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C2951D0-2735-4447-848D-BE13FDDA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50D9-700F-4E6A-AF6B-2E8C5E1CC8FA}" type="datetimeFigureOut">
              <a:rPr lang="uk-UA" smtClean="0"/>
              <a:t>20.01.2022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DDB00F7-87DE-4E52-8641-F3198432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71AF3A6-D37F-4A24-97D8-0B0D0637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0D05-366D-4917-9D62-450FD118E6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635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11CEC-200F-48DF-956B-9FA10F7B3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9C39C9D-4226-4BAD-AF20-562E3CD3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50D9-700F-4E6A-AF6B-2E8C5E1CC8FA}" type="datetimeFigureOut">
              <a:rPr lang="uk-UA" smtClean="0"/>
              <a:t>20.01.2022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E03E70C-FB01-4115-80E0-88E66E15B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A9E7A5B-C926-4E7F-895C-1ED3AEEE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0D05-366D-4917-9D62-450FD118E6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00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D6707E4-7849-43E1-9C6C-6236C5A5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50D9-700F-4E6A-AF6B-2E8C5E1CC8FA}" type="datetimeFigureOut">
              <a:rPr lang="uk-UA" smtClean="0"/>
              <a:t>20.01.2022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6A06B19-AE83-42D6-BFB1-0BFFDEE7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6723C55-4810-42D8-A008-8C47AF48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0D05-366D-4917-9D62-450FD118E6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284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DA2D5-AB37-4118-8CD0-5C3DCE92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938723-72A5-447A-967F-0073027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416B417-67CB-4B28-B339-29A78E5C4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E98AA3-53A3-4A9C-83B2-7593BDD7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50D9-700F-4E6A-AF6B-2E8C5E1CC8FA}" type="datetimeFigureOut">
              <a:rPr lang="uk-UA" smtClean="0"/>
              <a:t>20.01.2022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076CB5A-3251-4B4C-AFC1-F3495F49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197463-FE47-4189-AFEC-D1C91758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0D05-366D-4917-9D62-450FD118E6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271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7B87C-E5DA-4C69-9631-12AC28E5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8A5567-B6E7-4B03-B3D9-1AA181882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91C53AC-2C15-47D5-B3FD-B0949DBE4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CC425BF-6BFC-47FD-9FB0-43BA6054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50D9-700F-4E6A-AF6B-2E8C5E1CC8FA}" type="datetimeFigureOut">
              <a:rPr lang="uk-UA" smtClean="0"/>
              <a:t>20.01.2022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86AD20-C755-4F9F-8500-4A5587A9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FBB9624-2489-4B3F-9B19-A03F8F5D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0D05-366D-4917-9D62-450FD118E6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32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6C4802E-6BF2-425F-8EAE-433D2505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B8CB7F-6098-4A42-B510-C0EC7C712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328CD3-2695-48C9-9396-373556914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C50D9-700F-4E6A-AF6B-2E8C5E1CC8FA}" type="datetimeFigureOut">
              <a:rPr lang="uk-UA" smtClean="0"/>
              <a:t>20.01.2022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D06321-D630-4E97-8B8A-B0EB678EA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F38E07-B200-4483-9CC1-765C7DED8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0D05-366D-4917-9D62-450FD118E6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61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D7C1-E7DE-4563-9CB2-04582B1A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453FA0-5F94-414C-9AEA-BFE7979D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692F3E-9D97-4960-B7CC-1CC07F6B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33" y="4115909"/>
            <a:ext cx="10512424" cy="2742091"/>
          </a:xfrm>
        </p:spPr>
        <p:txBody>
          <a:bodyPr>
            <a:normAutofit/>
          </a:bodyPr>
          <a:lstStyle/>
          <a:p>
            <a:pPr algn="ctr"/>
            <a:r>
              <a:rPr lang="uk-UA" sz="9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Нагодуємо пташок взимку!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EC6F7-69DC-4577-8A8B-DF588C5F61A8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Чорнобильський радіаційно-екологічний біосферний заповідник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EB5A7-D7F7-4BAA-B596-E700A34F7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69" y="625313"/>
            <a:ext cx="4774431" cy="35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D7C1-E7DE-4563-9CB2-04582B1A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453FA0-5F94-414C-9AEA-BFE7979D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" y="0"/>
            <a:ext cx="12192000" cy="68580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692F3E-9D97-4960-B7CC-1CC07F6B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76" y="3941685"/>
            <a:ext cx="5836220" cy="2916314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Для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підгодівлі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птахів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найкраще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використовувати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годівниці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, а не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кидати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корм прямо на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сніг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</a:p>
          <a:p>
            <a:pPr algn="ctr"/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або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землю.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endParaRPr lang="uk-UA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 descr="50250fdd55c2fa3e9beb3fc23571ea63">
            <a:extLst>
              <a:ext uri="{FF2B5EF4-FFF2-40B4-BE49-F238E27FC236}">
                <a16:creationId xmlns:a16="http://schemas.microsoft.com/office/drawing/2014/main" id="{C5DF35EB-7360-4C86-8BBB-D6895541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9" y="293032"/>
            <a:ext cx="2808936" cy="222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6">
            <a:extLst>
              <a:ext uri="{FF2B5EF4-FFF2-40B4-BE49-F238E27FC236}">
                <a16:creationId xmlns:a16="http://schemas.microsoft.com/office/drawing/2014/main" id="{958197B2-8235-4A92-8C70-0676EE94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51" y="1157427"/>
            <a:ext cx="3925040" cy="24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1327836028_syn-08">
            <a:extLst>
              <a:ext uri="{FF2B5EF4-FFF2-40B4-BE49-F238E27FC236}">
                <a16:creationId xmlns:a16="http://schemas.microsoft.com/office/drawing/2014/main" id="{36F771F5-B1AD-4CA8-9353-D4641A0E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09" y="3924439"/>
            <a:ext cx="4145872" cy="267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1FAA7F-460D-4033-806E-95CC0F25E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5" y="123832"/>
            <a:ext cx="4304675" cy="30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5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D7C1-E7DE-4563-9CB2-04582B1A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453FA0-5F94-414C-9AEA-BFE7979D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4"/>
            <a:ext cx="12192000" cy="68580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692F3E-9D97-4960-B7CC-1CC07F6B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4998128" cy="3941685"/>
          </a:xfr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Зернята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соняшника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-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найуніверсальнішиий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корм для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птахів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Велика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кількість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рослинних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жирів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у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насінні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соняшнику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робить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його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важливим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джерелом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енергії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умовах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зимових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холодів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algn="ctr" eaLnBrk="1" hangingPunct="1"/>
            <a:r>
              <a:rPr lang="ru-RU" altLang="uk-UA" sz="9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9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0F64A-6DEA-463D-ABD4-A24D9900EEF5}"/>
              </a:ext>
            </a:extLst>
          </p:cNvPr>
          <p:cNvSpPr txBox="1"/>
          <p:nvPr/>
        </p:nvSpPr>
        <p:spPr>
          <a:xfrm>
            <a:off x="0" y="4811697"/>
            <a:ext cx="31870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Сало,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м'ясо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маргарин 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дуже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люблять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синиці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повзики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.</a:t>
            </a:r>
          </a:p>
        </p:txBody>
      </p:sp>
      <p:pic>
        <p:nvPicPr>
          <p:cNvPr id="8" name="Picture 5" descr="синиц7051">
            <a:extLst>
              <a:ext uri="{FF2B5EF4-FFF2-40B4-BE49-F238E27FC236}">
                <a16:creationId xmlns:a16="http://schemas.microsoft.com/office/drawing/2014/main" id="{8DD93672-6C79-4090-B6B8-4998C79F2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84" y="2796466"/>
            <a:ext cx="2485748" cy="330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C6E4B5-AAE7-4FBD-B307-CC3003B4FD4D}"/>
              </a:ext>
            </a:extLst>
          </p:cNvPr>
          <p:cNvSpPr txBox="1"/>
          <p:nvPr/>
        </p:nvSpPr>
        <p:spPr>
          <a:xfrm>
            <a:off x="7288566" y="0"/>
            <a:ext cx="490343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Горобина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, бузина, калина та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глід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 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приваблюють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найкрасивіших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зимових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відвідувачів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годівниць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–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дроздів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і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омелюхів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.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10" name="Picture 10" descr="2">
            <a:extLst>
              <a:ext uri="{FF2B5EF4-FFF2-40B4-BE49-F238E27FC236}">
                <a16:creationId xmlns:a16="http://schemas.microsoft.com/office/drawing/2014/main" id="{8B7B2C17-F007-43F0-831D-D9F0B579F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35" y="756820"/>
            <a:ext cx="3187083" cy="194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60753-E28E-4479-93C4-74BBFE018D83}"/>
              </a:ext>
            </a:extLst>
          </p:cNvPr>
          <p:cNvSpPr txBox="1"/>
          <p:nvPr/>
        </p:nvSpPr>
        <p:spPr>
          <a:xfrm>
            <a:off x="5672832" y="2705601"/>
            <a:ext cx="38706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Шишки, </a:t>
            </a: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жолуді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горіхи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 </a:t>
            </a: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служать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основою </a:t>
            </a: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зимового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раціону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дятлів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сойок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і </a:t>
            </a: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шишкарів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13" name="Picture 13" descr="174076_original">
            <a:extLst>
              <a:ext uri="{FF2B5EF4-FFF2-40B4-BE49-F238E27FC236}">
                <a16:creationId xmlns:a16="http://schemas.microsoft.com/office/drawing/2014/main" id="{384C6E4E-D358-447B-84D8-4AB3C466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897" y="3178205"/>
            <a:ext cx="2832100" cy="36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52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D7C1-E7DE-4563-9CB2-04582B1A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453FA0-5F94-414C-9AEA-BFE7979D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692F3E-9D97-4960-B7CC-1CC07F6B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8281" y="4103431"/>
            <a:ext cx="4580877" cy="2565646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altLang="uk-UA" sz="9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Насіння</a:t>
            </a:r>
            <a:r>
              <a:rPr lang="ru-RU" altLang="uk-UA" sz="9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клена та </a:t>
            </a:r>
            <a:r>
              <a:rPr lang="ru-RU" altLang="uk-UA" sz="9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ясена</a:t>
            </a:r>
            <a:r>
              <a:rPr lang="ru-RU" altLang="uk-UA" sz="9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(</a:t>
            </a:r>
            <a:r>
              <a:rPr lang="ru-RU" altLang="uk-UA" sz="9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крилатки</a:t>
            </a:r>
            <a:r>
              <a:rPr lang="ru-RU" altLang="uk-UA" sz="9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altLang="uk-UA" sz="9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люблять</a:t>
            </a:r>
            <a:r>
              <a:rPr lang="ru-RU" altLang="uk-UA" sz="9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поїдати</a:t>
            </a:r>
            <a:r>
              <a:rPr lang="ru-RU" altLang="uk-UA" sz="9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снігурі</a:t>
            </a:r>
            <a:r>
              <a:rPr lang="ru-RU" altLang="uk-UA" sz="9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altLang="uk-UA" sz="9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омелюхи</a:t>
            </a:r>
            <a:r>
              <a:rPr lang="ru-RU" altLang="uk-UA" sz="9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altLang="uk-UA" sz="9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altLang="uk-UA" sz="9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altLang="uk-UA" sz="9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відвідувачі</a:t>
            </a:r>
            <a:r>
              <a:rPr lang="ru-RU" altLang="uk-UA" sz="9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пташиних</a:t>
            </a:r>
            <a:r>
              <a:rPr lang="ru-RU" altLang="uk-UA" sz="9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їдалень</a:t>
            </a:r>
            <a:r>
              <a:rPr lang="ru-RU" altLang="uk-UA" sz="9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ctr"/>
            <a:endParaRPr lang="uk-UA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EAB6D-9B10-45BB-B8C6-5B09D33C2849}"/>
              </a:ext>
            </a:extLst>
          </p:cNvPr>
          <p:cNvSpPr txBox="1"/>
          <p:nvPr/>
        </p:nvSpPr>
        <p:spPr>
          <a:xfrm>
            <a:off x="6542843" y="3622089"/>
            <a:ext cx="56491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Насіння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бур’янів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 -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лободи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кропиви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кінського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щавлю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лопуха -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чудово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підходить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для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підгодівлі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чечіток,щигликів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вівсянок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та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інших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зерноїдних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 descr="щиглик і чечітка">
            <a:extLst>
              <a:ext uri="{FF2B5EF4-FFF2-40B4-BE49-F238E27FC236}">
                <a16:creationId xmlns:a16="http://schemas.microsoft.com/office/drawing/2014/main" id="{32E0F702-038B-4D37-8CB9-B44D96574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5" y="188923"/>
            <a:ext cx="48387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EA65E-5BE3-49B3-86AD-FC9891887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4" y="188923"/>
            <a:ext cx="4341721" cy="32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1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D7C1-E7DE-4563-9CB2-04582B1A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453FA0-5F94-414C-9AEA-BFE7979D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692F3E-9D97-4960-B7CC-1CC07F6B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"/>
            <a:ext cx="12192000" cy="6858000"/>
          </a:xfrm>
        </p:spPr>
        <p:txBody>
          <a:bodyPr>
            <a:normAutofit fontScale="47500" lnSpcReduction="20000"/>
          </a:bodyPr>
          <a:lstStyle/>
          <a:p>
            <a:pPr algn="ctr" eaLnBrk="1" hangingPunct="1"/>
            <a:r>
              <a:rPr lang="ru-RU" altLang="uk-UA" sz="9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9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Заборонено:</a:t>
            </a:r>
            <a:endParaRPr lang="ru-RU" altLang="uk-UA" sz="9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uk-UA" sz="9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підгодовувати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смажено</a:t>
            </a:r>
            <a:r>
              <a:rPr lang="uk-UA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гостро</a:t>
            </a:r>
            <a:r>
              <a:rPr lang="uk-UA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жирно</a:t>
            </a:r>
            <a:r>
              <a:rPr lang="uk-UA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кисло</a:t>
            </a:r>
            <a:r>
              <a:rPr lang="uk-UA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зіпсовано</a:t>
            </a:r>
            <a:r>
              <a:rPr lang="uk-UA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їжею</a:t>
            </a:r>
            <a:r>
              <a:rPr lang="uk-UA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бо це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привести до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смерті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uk-UA" sz="9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6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altLang="uk-UA" sz="96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орний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свіжий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хліб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викликає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бродіння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і заворот кишок.</a:t>
            </a:r>
          </a:p>
          <a:p>
            <a:pPr algn="ctr"/>
            <a:r>
              <a:rPr lang="ru-RU" altLang="uk-UA" sz="9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итрусові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 (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апельсини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і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лимони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), а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також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шкірк</a:t>
            </a:r>
            <a:r>
              <a:rPr lang="uk-UA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cs typeface="Calibri" panose="020F0502020204030204" pitchFamily="34" charset="0"/>
              </a:rPr>
              <a:t>у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бананів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ru-RU" altLang="uk-UA" sz="9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олона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їжа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 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сприяє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накопичення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солі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в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організмі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птахів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і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викликає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отруєння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та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подальшу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загибель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uk-UA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lang="uk-UA" altLang="uk-UA" sz="9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uk-UA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шоно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також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не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рекомендується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Calibri" panose="020F0502020204030204" pitchFamily="34" charset="0"/>
              </a:rPr>
              <a:t> птахам. </a:t>
            </a:r>
            <a:endParaRPr lang="uk-UA" sz="9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7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D7C1-E7DE-4563-9CB2-04582B1A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453FA0-5F94-414C-9AEA-BFE7979D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692F3E-9D97-4960-B7CC-1CC07F6B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Потурбуйся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про </a:t>
            </a:r>
            <a:r>
              <a:rPr lang="ru-RU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пернатих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Допоможи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їм</a:t>
            </a: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4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8D05E1-916C-4C6A-9C2C-7714DB8B2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02" y="952984"/>
            <a:ext cx="4688625" cy="312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8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D7C1-E7DE-4563-9CB2-04582B1A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453FA0-5F94-414C-9AEA-BFE7979D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" y="-17631"/>
            <a:ext cx="12192000" cy="68580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692F3E-9D97-4960-B7CC-1CC07F6B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4609" y="1873188"/>
            <a:ext cx="5186530" cy="4234648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Ось і настала зима!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гучніше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чути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завівання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вітрів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потріскування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снігу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порипування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дерев .  А де ж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сховалися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птахи? </a:t>
            </a:r>
            <a:r>
              <a:rPr kumimoji="0" lang="ru-RU" altLang="uk-UA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kumimoji="0" lang="ru-RU" alt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не мерзнуть?</a:t>
            </a:r>
          </a:p>
          <a:p>
            <a:pPr algn="ctr"/>
            <a:endParaRPr lang="uk-UA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A6AD19-EF7F-4508-A04C-0D2462899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60">
            <a:off x="8771137" y="1702292"/>
            <a:ext cx="3188609" cy="21972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BBA44A-5FE4-4931-A9F7-8CD6B4CC8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982">
            <a:off x="399495" y="1986378"/>
            <a:ext cx="3185114" cy="20573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A6FD1A-3810-4429-BC9C-DBD919792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300">
            <a:off x="283112" y="4752259"/>
            <a:ext cx="2851936" cy="17672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1E0F06-2135-49AE-850D-BBE0B72A5A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10">
            <a:off x="9517353" y="4931405"/>
            <a:ext cx="2495849" cy="16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5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D7C1-E7DE-4563-9CB2-04582B1A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453FA0-5F94-414C-9AEA-BFE7979D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692F3E-9D97-4960-B7CC-1CC07F6B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7320" y="0"/>
            <a:ext cx="6554679" cy="6160168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4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4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4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4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uk-UA" sz="4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4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Тяжко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пернатим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взимку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 мороз і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заметіль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птахи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замовкають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Вони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ховаються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затишні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місця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Довгу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зимову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ніч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пташки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проводять</a:t>
            </a:r>
            <a:endParaRPr kumimoji="0" lang="ru-RU" altLang="uk-UA" sz="4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по –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різному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 </a:t>
            </a:r>
          </a:p>
          <a:p>
            <a:pPr algn="ctr"/>
            <a:endParaRPr lang="uk-UA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D480B8-19E9-485E-8DBA-5E20F4A5B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0853"/>
            <a:ext cx="5637319" cy="40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7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D7C1-E7DE-4563-9CB2-04582B1A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453FA0-5F94-414C-9AEA-BFE7979D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692F3E-9D97-4960-B7CC-1CC07F6B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"/>
            <a:ext cx="5433134" cy="262778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altLang="uk-UA" sz="65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Ворони і галки </a:t>
            </a:r>
            <a:r>
              <a:rPr lang="ru-RU" altLang="uk-UA" sz="65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ночують</a:t>
            </a:r>
            <a:r>
              <a:rPr lang="ru-RU" altLang="uk-UA" sz="65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невеликими </a:t>
            </a:r>
            <a:r>
              <a:rPr lang="ru-RU" altLang="uk-UA" sz="65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зграями</a:t>
            </a:r>
            <a:r>
              <a:rPr lang="ru-RU" altLang="uk-UA" sz="65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у парках, садах, на деревах.</a:t>
            </a:r>
          </a:p>
          <a:p>
            <a:pPr algn="ctr"/>
            <a:endParaRPr lang="uk-UA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4374E-A1DD-4F31-A6D8-CC48AA6D8938}"/>
              </a:ext>
            </a:extLst>
          </p:cNvPr>
          <p:cNvSpPr txBox="1"/>
          <p:nvPr/>
        </p:nvSpPr>
        <p:spPr>
          <a:xfrm>
            <a:off x="6232124" y="3728112"/>
            <a:ext cx="583797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Сови,дятли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повзики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синиці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ховаються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у дуплах.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C35973-C913-4C43-8940-047B4B7E5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24" y="1"/>
            <a:ext cx="5296440" cy="3240350"/>
          </a:xfrm>
          <a:prstGeom prst="rect">
            <a:avLst/>
          </a:prstGeom>
        </p:spPr>
      </p:pic>
      <p:pic>
        <p:nvPicPr>
          <p:cNvPr id="9" name="Picture 11" descr="cова спить в дуплі">
            <a:extLst>
              <a:ext uri="{FF2B5EF4-FFF2-40B4-BE49-F238E27FC236}">
                <a16:creationId xmlns:a16="http://schemas.microsoft.com/office/drawing/2014/main" id="{6DF533F9-7B74-44F0-BC16-06ED75D3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3" y="3013597"/>
            <a:ext cx="2450237" cy="202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повзик в дуплі">
            <a:extLst>
              <a:ext uri="{FF2B5EF4-FFF2-40B4-BE49-F238E27FC236}">
                <a16:creationId xmlns:a16="http://schemas.microsoft.com/office/drawing/2014/main" id="{4F9C3E4D-3B08-45B9-8AAC-3CEB1E68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50" y="3013598"/>
            <a:ext cx="2530136" cy="202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сини ця в дуплі">
            <a:extLst>
              <a:ext uri="{FF2B5EF4-FFF2-40B4-BE49-F238E27FC236}">
                <a16:creationId xmlns:a16="http://schemas.microsoft.com/office/drawing/2014/main" id="{C6894D9B-A3F1-4EBF-9186-E2A7A62A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3" y="5033638"/>
            <a:ext cx="2450237" cy="182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дятел в дуплі">
            <a:extLst>
              <a:ext uri="{FF2B5EF4-FFF2-40B4-BE49-F238E27FC236}">
                <a16:creationId xmlns:a16="http://schemas.microsoft.com/office/drawing/2014/main" id="{4AE54173-E81F-4962-A721-BA51F99DF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50" y="5033637"/>
            <a:ext cx="2530136" cy="182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52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D7C1-E7DE-4563-9CB2-04582B1A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453FA0-5F94-414C-9AEA-BFE7979D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692F3E-9D97-4960-B7CC-1CC07F6B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974019"/>
            <a:ext cx="6096000" cy="3648723"/>
          </a:xfr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5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Горобці</a:t>
            </a:r>
            <a:r>
              <a:rPr kumimoji="0" lang="ru-RU" altLang="uk-UA" sz="5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ru-RU" altLang="uk-UA" sz="5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перечікують</a:t>
            </a:r>
            <a:r>
              <a:rPr kumimoji="0" lang="ru-RU" altLang="uk-UA" sz="5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5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ніч</a:t>
            </a:r>
            <a:r>
              <a:rPr kumimoji="0" lang="ru-RU" altLang="uk-UA" sz="5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5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під</a:t>
            </a:r>
            <a:r>
              <a:rPr kumimoji="0" lang="ru-RU" altLang="uk-UA" sz="5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дахами, на горищах, </a:t>
            </a:r>
            <a:r>
              <a:rPr kumimoji="0" lang="ru-RU" altLang="uk-UA" sz="5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біля</a:t>
            </a:r>
            <a:r>
              <a:rPr kumimoji="0" lang="ru-RU" altLang="uk-UA" sz="5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58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опалювальних</a:t>
            </a:r>
            <a:r>
              <a:rPr kumimoji="0" lang="ru-RU" altLang="uk-UA" sz="5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труб.</a:t>
            </a:r>
          </a:p>
          <a:p>
            <a:pPr algn="ctr"/>
            <a:endParaRPr lang="uk-UA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гніздо горобця">
            <a:extLst>
              <a:ext uri="{FF2B5EF4-FFF2-40B4-BE49-F238E27FC236}">
                <a16:creationId xmlns:a16="http://schemas.microsoft.com/office/drawing/2014/main" id="{9696C194-6ACC-4A0F-BC35-FABC18452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28092" cy="434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18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D7C1-E7DE-4563-9CB2-04582B1A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453FA0-5F94-414C-9AEA-BFE7979D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692F3E-9D97-4960-B7CC-1CC07F6B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9102" y="3932809"/>
            <a:ext cx="2805345" cy="208625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51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Тетеруки</a:t>
            </a:r>
            <a:r>
              <a:rPr lang="ru-RU" sz="51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з </a:t>
            </a:r>
            <a:r>
              <a:rPr lang="ru-RU" sz="51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глушицями</a:t>
            </a:r>
            <a:r>
              <a:rPr lang="ru-RU" sz="51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51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ночують</a:t>
            </a:r>
            <a:r>
              <a:rPr lang="ru-RU" sz="51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, зарившись у </a:t>
            </a:r>
            <a:r>
              <a:rPr lang="ru-RU" sz="51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кучугури</a:t>
            </a:r>
            <a:r>
              <a:rPr lang="ru-RU" sz="51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51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снігу</a:t>
            </a:r>
            <a:r>
              <a:rPr lang="ru-RU" sz="51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.</a:t>
            </a:r>
            <a:r>
              <a:rPr lang="ru-RU" sz="51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endParaRPr lang="uk-UA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C90CA-D80B-492B-A9A1-68CC926C8BE2}"/>
              </a:ext>
            </a:extLst>
          </p:cNvPr>
          <p:cNvSpPr txBox="1"/>
          <p:nvPr/>
        </p:nvSpPr>
        <p:spPr>
          <a:xfrm>
            <a:off x="5015884" y="0"/>
            <a:ext cx="7176116" cy="314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Куріпки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сплять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у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тісному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колі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на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землі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розташувавшись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головами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назовні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кола.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Такий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близький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контакт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гарантує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максимальне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збереження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цінного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тепла </a:t>
            </a:r>
          </a:p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їхніх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тіл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6" descr="тетерук">
            <a:extLst>
              <a:ext uri="{FF2B5EF4-FFF2-40B4-BE49-F238E27FC236}">
                <a16:creationId xmlns:a16="http://schemas.microsoft.com/office/drawing/2014/main" id="{D75B9630-EC39-4C41-9D7C-2FB884D2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57200"/>
            <a:ext cx="41910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Куріпка-сіра-18156">
            <a:extLst>
              <a:ext uri="{FF2B5EF4-FFF2-40B4-BE49-F238E27FC236}">
                <a16:creationId xmlns:a16="http://schemas.microsoft.com/office/drawing/2014/main" id="{9613640B-A25D-4805-A3E9-FDB2032CF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42" y="3182151"/>
            <a:ext cx="51816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63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D7C1-E7DE-4563-9CB2-04582B1A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453FA0-5F94-414C-9AEA-BFE7979D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692F3E-9D97-4960-B7CC-1CC07F6B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"/>
            <a:ext cx="6436311" cy="3755253"/>
          </a:xfr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Втім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такі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нічліги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не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завжди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вберігають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від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холоду. У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люті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морози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трапляється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що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птахи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замерзають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у </a:t>
            </a:r>
            <a:r>
              <a:rPr kumimoji="0" lang="ru-RU" altLang="uk-UA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своїх</a:t>
            </a:r>
            <a:r>
              <a:rPr kumimoji="0" lang="ru-RU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норах.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Проте, навіть за таких важких умов, голод страшніший за холод. Якщо пташка  не знайде їжу протягом 6 годин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вона гине.</a:t>
            </a:r>
            <a:endParaRPr kumimoji="0" lang="ru-RU" altLang="uk-UA" sz="4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algn="ctr"/>
            <a:endParaRPr lang="uk-UA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69FD2-14DB-4DB0-A19A-704BDBB798CA}"/>
              </a:ext>
            </a:extLst>
          </p:cNvPr>
          <p:cNvSpPr txBox="1"/>
          <p:nvPr/>
        </p:nvSpPr>
        <p:spPr>
          <a:xfrm>
            <a:off x="5548544" y="2885243"/>
            <a:ext cx="66434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Щоб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пережити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сувору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пору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деякі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птахи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роблять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запаси на зиму. Птахи-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хижаки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ховають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гризунів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жаб,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рибу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Горішки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ліщини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бука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ховають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повзики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Жолуді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й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горіхи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запасають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на зиму сойки.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Синиці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–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насіння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і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жорстких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комах у 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щілинах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кори.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10" descr="повзик!!!!!!!!!!!!!!!!!!">
            <a:extLst>
              <a:ext uri="{FF2B5EF4-FFF2-40B4-BE49-F238E27FC236}">
                <a16:creationId xmlns:a16="http://schemas.microsoft.com/office/drawing/2014/main" id="{C477C03A-1BE3-42D5-9C1B-66317485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55" y="253584"/>
            <a:ext cx="35052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синиця робитьзапаси">
            <a:extLst>
              <a:ext uri="{FF2B5EF4-FFF2-40B4-BE49-F238E27FC236}">
                <a16:creationId xmlns:a16="http://schemas.microsoft.com/office/drawing/2014/main" id="{FAA38DCF-DE97-4E94-8C04-8DF36E53C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3756"/>
            <a:ext cx="28956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BBF431-ABC9-48A5-847D-8E20C100A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43" y="4758431"/>
            <a:ext cx="3011009" cy="209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9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D7C1-E7DE-4563-9CB2-04582B1A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453FA0-5F94-414C-9AEA-BFE7979D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692F3E-9D97-4960-B7CC-1CC07F6B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0955"/>
            <a:ext cx="10512424" cy="4097045"/>
          </a:xfrm>
        </p:spPr>
        <p:txBody>
          <a:bodyPr>
            <a:normAutofit fontScale="47500" lnSpcReduction="20000"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Навесні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птахи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відлетять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околишні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парки,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ліси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. Але з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настанням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холоду і голоду вони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знову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з'являються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біля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вікна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дереві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де в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попередньому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році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висіла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uk-UA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годівниця</a:t>
            </a:r>
            <a:r>
              <a:rPr lang="ru-RU" altLang="uk-UA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ctr"/>
            <a:endParaRPr lang="uk-UA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8D7C1-E7DE-4563-9CB2-04582B1A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453FA0-5F94-414C-9AEA-BFE7979D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692F3E-9D97-4960-B7CC-1CC07F6B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018408"/>
            <a:ext cx="5939161" cy="3839592"/>
          </a:xfrm>
        </p:spPr>
        <p:txBody>
          <a:bodyPr>
            <a:normAutofit fontScale="40000" lnSpcReduction="20000"/>
          </a:bodyPr>
          <a:lstStyle/>
          <a:p>
            <a:pPr algn="ctr">
              <a:defRPr/>
            </a:pP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Найважчим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періодом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є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лютий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,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оскільки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запаси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їжі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повністю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вичерпуються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Так, з десяти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синичок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виживає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лише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одна. І птахи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чекають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допомоги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9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від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людей…</a:t>
            </a:r>
            <a:endParaRPr lang="ru-RU" sz="96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/>
            <a:endParaRPr lang="uk-UA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F42FC-AA98-4CEA-876C-945F01471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824" y="5055833"/>
            <a:ext cx="2585074" cy="17000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6AD83E-4E1B-4B27-A8F0-BD9346D2E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5489">
            <a:off x="4817794" y="471030"/>
            <a:ext cx="2988755" cy="21463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92D601-DA63-4966-A489-9BB066D17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" y="128726"/>
            <a:ext cx="4325319" cy="28552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DCDB65-7765-48FB-9366-623F03D1A0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85" y="-31034"/>
            <a:ext cx="3370639" cy="23481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90F6E3-307B-416E-AAD8-D6F85993BD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6200">
            <a:off x="6324556" y="3309618"/>
            <a:ext cx="2969580" cy="24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45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496</Words>
  <Application>Microsoft Office PowerPoint</Application>
  <PresentationFormat>Широкий екран</PresentationFormat>
  <Paragraphs>63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16</cp:revision>
  <dcterms:created xsi:type="dcterms:W3CDTF">2021-11-24T07:46:55Z</dcterms:created>
  <dcterms:modified xsi:type="dcterms:W3CDTF">2022-01-20T07:45:30Z</dcterms:modified>
</cp:coreProperties>
</file>